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29LT Adir Semi-Bold" panose="020B0604020202020204" charset="-78"/>
      <p:regular r:id="rId23"/>
    </p:embeddedFont>
    <p:embeddedFont>
      <p:font typeface="Canva Sans Bold" panose="020B0604020202020204" charset="0"/>
      <p:regular r:id="rId24"/>
    </p:embeddedFont>
    <p:embeddedFont>
      <p:font typeface="Codec Pro" panose="020B0604020202020204" charset="0"/>
      <p:regular r:id="rId25"/>
    </p:embeddedFont>
    <p:embeddedFont>
      <p:font typeface="Codec Pro Bold" panose="020B0604020202020204" charset="0"/>
      <p:regular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DM Sans Bold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9.jpe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12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9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65518"/>
            <a:ext cx="650147" cy="502386"/>
          </a:xfrm>
          <a:custGeom>
            <a:avLst/>
            <a:gdLst/>
            <a:ahLst/>
            <a:cxnLst/>
            <a:rect l="l" t="t" r="r" b="b"/>
            <a:pathLst>
              <a:path w="650147" h="502386">
                <a:moveTo>
                  <a:pt x="0" y="0"/>
                </a:moveTo>
                <a:lnTo>
                  <a:pt x="650147" y="0"/>
                </a:lnTo>
                <a:lnTo>
                  <a:pt x="650147" y="502386"/>
                </a:lnTo>
                <a:lnTo>
                  <a:pt x="0" y="50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0" r="-3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67821" y="6345607"/>
            <a:ext cx="11152357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Revolutionizing Modern Agriculture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29268" y="470649"/>
            <a:ext cx="91033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70268" y="470649"/>
            <a:ext cx="91033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69027" y="470649"/>
            <a:ext cx="129027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SERVICES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9434" y="470649"/>
            <a:ext cx="2662261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LARANA AGRIFARM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69027" y="8861425"/>
            <a:ext cx="129027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NEXT &gt;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4"/>
              <a:stretch>
                <a:fillRect l="-78" r="-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-144661"/>
            <a:ext cx="18288000" cy="10431661"/>
          </a:xfrm>
          <a:custGeom>
            <a:avLst/>
            <a:gdLst/>
            <a:ahLst/>
            <a:cxnLst/>
            <a:rect l="l" t="t" r="r" b="b"/>
            <a:pathLst>
              <a:path w="18288000" h="10431661">
                <a:moveTo>
                  <a:pt x="0" y="0"/>
                </a:moveTo>
                <a:lnTo>
                  <a:pt x="18288000" y="0"/>
                </a:lnTo>
                <a:lnTo>
                  <a:pt x="18288000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318092" y="1758552"/>
            <a:ext cx="640753" cy="386852"/>
          </a:xfrm>
          <a:custGeom>
            <a:avLst/>
            <a:gdLst/>
            <a:ahLst/>
            <a:cxnLst/>
            <a:rect l="l" t="t" r="r" b="b"/>
            <a:pathLst>
              <a:path w="640753" h="386852">
                <a:moveTo>
                  <a:pt x="0" y="0"/>
                </a:moveTo>
                <a:lnTo>
                  <a:pt x="640753" y="0"/>
                </a:lnTo>
                <a:lnTo>
                  <a:pt x="640753" y="386852"/>
                </a:lnTo>
                <a:lnTo>
                  <a:pt x="0" y="3868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6" r="-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729266" y="6556977"/>
            <a:ext cx="6882003" cy="2952472"/>
          </a:xfrm>
          <a:custGeom>
            <a:avLst/>
            <a:gdLst/>
            <a:ahLst/>
            <a:cxnLst/>
            <a:rect l="l" t="t" r="r" b="b"/>
            <a:pathLst>
              <a:path w="6882003" h="2952472">
                <a:moveTo>
                  <a:pt x="0" y="0"/>
                </a:moveTo>
                <a:lnTo>
                  <a:pt x="6882003" y="0"/>
                </a:lnTo>
                <a:lnTo>
                  <a:pt x="6882003" y="2952472"/>
                </a:lnTo>
                <a:lnTo>
                  <a:pt x="0" y="29524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53855" y="1612004"/>
            <a:ext cx="2341840" cy="173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7897" b="1">
                <a:solidFill>
                  <a:srgbClr val="D3FE2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Multi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748621" y="2800167"/>
            <a:ext cx="20017753" cy="117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299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accuracy and predictive analysis based 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20564" y="1612004"/>
            <a:ext cx="2358033" cy="173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7897" b="1">
                <a:solidFill>
                  <a:srgbClr val="D3FE2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Crop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02447" y="1612004"/>
            <a:ext cx="8361998" cy="173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7897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recommendation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685800" y="3652618"/>
            <a:ext cx="11734715" cy="117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299" b="1" dirty="0">
                <a:solidFill>
                  <a:srgbClr val="D3FE2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 Algorithms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97087" y="7157621"/>
            <a:ext cx="11734715" cy="5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Yeameen Aziz Abdullah 21-44886-2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02911" y="8658761"/>
            <a:ext cx="11734715" cy="5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Nabiha Tahsin 21-45685-3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02911" y="8155842"/>
            <a:ext cx="11734715" cy="5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Jannat Ara Tasnim 21-45667-3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97087" y="7689116"/>
            <a:ext cx="11734715" cy="5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Wasee Ahsan 21-44892-2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625437" y="1927840"/>
            <a:ext cx="1627141" cy="858317"/>
            <a:chOff x="0" y="0"/>
            <a:chExt cx="2169521" cy="1144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27887" y="-75441"/>
            <a:ext cx="9632225" cy="115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Models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825" y="2895076"/>
            <a:ext cx="18065867" cy="12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2"/>
              </a:lnSpc>
              <a:spcBef>
                <a:spcPct val="0"/>
              </a:spcBef>
            </a:pPr>
            <a:r>
              <a:rPr lang="en-US" sz="3100" b="1">
                <a:solidFill>
                  <a:srgbClr val="092903"/>
                </a:solidFill>
                <a:latin typeface="DM Sans Bold"/>
                <a:ea typeface="DM Sans Bold"/>
                <a:cs typeface="DM Sans Bold"/>
                <a:sym typeface="DM Sans Bold"/>
              </a:rPr>
              <a:t>Logistic Regression: </a:t>
            </a:r>
            <a:r>
              <a:rPr lang="en-US" sz="3100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A supervised learning algorithm to predict the probability whether that instance belongs to a class or not analyzing the connection between two data factors.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8825" y="4490900"/>
            <a:ext cx="1806586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92903"/>
                </a:solidFill>
                <a:latin typeface="DM Sans Bold"/>
                <a:ea typeface="DM Sans Bold"/>
                <a:cs typeface="DM Sans Bold"/>
                <a:sym typeface="DM Sans Bold"/>
              </a:rPr>
              <a:t>Random Forest Classifier</a:t>
            </a:r>
            <a:r>
              <a:rPr lang="en-US" sz="3000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: Instead of making relationship between attributes, this learning technique makes predictions based on patterns in the data.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0911" y="5976800"/>
            <a:ext cx="180216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92903"/>
                </a:solidFill>
                <a:latin typeface="DM Sans Bold"/>
                <a:ea typeface="DM Sans Bold"/>
                <a:cs typeface="DM Sans Bold"/>
                <a:sym typeface="DM Sans Bold"/>
              </a:rPr>
              <a:t>XGBoost Classifier</a:t>
            </a:r>
            <a:r>
              <a:rPr lang="en-US" sz="3000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: A powerful and efficient implementation of the boosting algorithm for supervised machine learning tasks that can help in better understanding of data and decision-making.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8825" y="7386500"/>
            <a:ext cx="182880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CATBoost Classifier: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 machine learning gradient-boosting algorithm that's particularly effective for handling data sets with categorical features, in which, the data must be pre-processed.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625437" y="1927840"/>
            <a:ext cx="1627141" cy="858317"/>
            <a:chOff x="0" y="0"/>
            <a:chExt cx="2169521" cy="1144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028426"/>
            <a:ext cx="16230600" cy="6350222"/>
            <a:chOff x="0" y="0"/>
            <a:chExt cx="20475689" cy="80111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5702" cy="8011160"/>
            </a:xfrm>
            <a:custGeom>
              <a:avLst/>
              <a:gdLst/>
              <a:ahLst/>
              <a:cxnLst/>
              <a:rect l="l" t="t" r="r" b="b"/>
              <a:pathLst>
                <a:path w="20475702" h="8011160">
                  <a:moveTo>
                    <a:pt x="0" y="0"/>
                  </a:moveTo>
                  <a:lnTo>
                    <a:pt x="20475702" y="0"/>
                  </a:lnTo>
                  <a:lnTo>
                    <a:pt x="20475702" y="8011160"/>
                  </a:lnTo>
                  <a:lnTo>
                    <a:pt x="0" y="8011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90970" y="-191211"/>
            <a:ext cx="9632225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Model and Algorithm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11383" y="1921361"/>
            <a:ext cx="73914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USING LOGISTIC REGRESSION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625437" y="1927840"/>
            <a:ext cx="1627141" cy="858317"/>
            <a:chOff x="0" y="0"/>
            <a:chExt cx="2169521" cy="1144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46181" y="2852298"/>
            <a:ext cx="8308143" cy="6575223"/>
            <a:chOff x="0" y="0"/>
            <a:chExt cx="11077524" cy="87669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77575" cy="8766937"/>
            </a:xfrm>
            <a:custGeom>
              <a:avLst/>
              <a:gdLst/>
              <a:ahLst/>
              <a:cxnLst/>
              <a:rect l="l" t="t" r="r" b="b"/>
              <a:pathLst>
                <a:path w="11077575" h="8766937">
                  <a:moveTo>
                    <a:pt x="0" y="0"/>
                  </a:moveTo>
                  <a:lnTo>
                    <a:pt x="11077575" y="0"/>
                  </a:lnTo>
                  <a:lnTo>
                    <a:pt x="11077575" y="8766937"/>
                  </a:lnTo>
                  <a:lnTo>
                    <a:pt x="0" y="8766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81" r="-7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327887" y="-175188"/>
            <a:ext cx="9632225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Model and Algorithm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89485" y="1761685"/>
            <a:ext cx="6771378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CATBOOST CLASSIFIER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6035" y="4251957"/>
            <a:ext cx="7294112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957" lvl="2" indent="-213319" algn="ctr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2 CROP RECOMMENDATION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323310"/>
            <a:ext cx="5353749" cy="50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284" lvl="2" indent="-209761" algn="ctr">
              <a:lnSpc>
                <a:spcPts val="377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ACCURACY CALCULATION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3001" y="6390935"/>
            <a:ext cx="5769505" cy="44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694" lvl="2" indent="-202565" algn="ctr">
              <a:lnSpc>
                <a:spcPts val="3498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CONFIDENCE IN PREDICTIONS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625437" y="1927840"/>
            <a:ext cx="1627141" cy="858317"/>
            <a:chOff x="0" y="0"/>
            <a:chExt cx="2169521" cy="1144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70677" y="2553860"/>
            <a:ext cx="15346646" cy="6982724"/>
            <a:chOff x="0" y="0"/>
            <a:chExt cx="18156163" cy="82610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56174" cy="8261096"/>
            </a:xfrm>
            <a:custGeom>
              <a:avLst/>
              <a:gdLst/>
              <a:ahLst/>
              <a:cxnLst/>
              <a:rect l="l" t="t" r="r" b="b"/>
              <a:pathLst>
                <a:path w="18156174" h="8261096">
                  <a:moveTo>
                    <a:pt x="0" y="0"/>
                  </a:moveTo>
                  <a:lnTo>
                    <a:pt x="18156174" y="0"/>
                  </a:lnTo>
                  <a:lnTo>
                    <a:pt x="18156174" y="8261096"/>
                  </a:lnTo>
                  <a:lnTo>
                    <a:pt x="0" y="8261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9" b="-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96836" y="-194514"/>
            <a:ext cx="9632225" cy="141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 dirty="0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Model and Algorithm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3720" y="1791862"/>
            <a:ext cx="387391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XGBOOSTCLASSIFIER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157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811867" y="2690738"/>
            <a:ext cx="1627141" cy="858317"/>
            <a:chOff x="0" y="0"/>
            <a:chExt cx="2169521" cy="1144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19419" y="3656305"/>
            <a:ext cx="8169237" cy="4789739"/>
            <a:chOff x="0" y="0"/>
            <a:chExt cx="10892316" cy="63863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92282" cy="6386322"/>
            </a:xfrm>
            <a:custGeom>
              <a:avLst/>
              <a:gdLst/>
              <a:ahLst/>
              <a:cxnLst/>
              <a:rect l="l" t="t" r="r" b="b"/>
              <a:pathLst>
                <a:path w="10892282" h="6386322">
                  <a:moveTo>
                    <a:pt x="0" y="0"/>
                  </a:moveTo>
                  <a:lnTo>
                    <a:pt x="10892282" y="0"/>
                  </a:lnTo>
                  <a:lnTo>
                    <a:pt x="10892282" y="6386322"/>
                  </a:lnTo>
                  <a:lnTo>
                    <a:pt x="0" y="6386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46420" y="1515994"/>
            <a:ext cx="3595159" cy="853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Forest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43748" y="-196950"/>
            <a:ext cx="9632225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Model and Algorithm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" y="4185420"/>
            <a:ext cx="6369739" cy="477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9957" lvl="2" indent="-213319" algn="ctr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2 CROP RECOMMENDATION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" y="5017041"/>
            <a:ext cx="5388126" cy="50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284" lvl="2" indent="-209761" algn="ctr">
              <a:lnSpc>
                <a:spcPts val="377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ACCURACY CALCULATION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" y="5866125"/>
            <a:ext cx="6008489" cy="44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694" lvl="2" indent="-202565" algn="ctr">
              <a:lnSpc>
                <a:spcPts val="3498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CONFIDENCE IN PREDICTIONS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2992" y="2817255"/>
            <a:ext cx="1627141" cy="878445"/>
            <a:chOff x="0" y="0"/>
            <a:chExt cx="2169521" cy="1144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>
                <a:latin typeface="DM Sans Bold" panose="020B060402020202020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43748" y="-196950"/>
            <a:ext cx="9632225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 dirty="0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Model and Algorithm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E9F3928-57AE-F917-989F-F80FC311E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889655"/>
              </p:ext>
            </p:extLst>
          </p:nvPr>
        </p:nvGraphicFramePr>
        <p:xfrm>
          <a:off x="1523999" y="2628900"/>
          <a:ext cx="15496431" cy="714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5477">
                  <a:extLst>
                    <a:ext uri="{9D8B030D-6E8A-4147-A177-3AD203B41FA5}">
                      <a16:colId xmlns:a16="http://schemas.microsoft.com/office/drawing/2014/main" val="2484620721"/>
                    </a:ext>
                  </a:extLst>
                </a:gridCol>
                <a:gridCol w="5165477">
                  <a:extLst>
                    <a:ext uri="{9D8B030D-6E8A-4147-A177-3AD203B41FA5}">
                      <a16:colId xmlns:a16="http://schemas.microsoft.com/office/drawing/2014/main" val="4283280698"/>
                    </a:ext>
                  </a:extLst>
                </a:gridCol>
                <a:gridCol w="5165477">
                  <a:extLst>
                    <a:ext uri="{9D8B030D-6E8A-4147-A177-3AD203B41FA5}">
                      <a16:colId xmlns:a16="http://schemas.microsoft.com/office/drawing/2014/main" val="2906038486"/>
                    </a:ext>
                  </a:extLst>
                </a:gridCol>
              </a:tblGrid>
              <a:tr h="1373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dirty="0">
                          <a:solidFill>
                            <a:schemeClr val="lt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Algorithm</a:t>
                      </a:r>
                      <a:endParaRPr lang="en-US" sz="4400" b="1" kern="1200" dirty="0">
                        <a:solidFill>
                          <a:schemeClr val="lt1"/>
                        </a:solidFill>
                        <a:effectLst/>
                        <a:latin typeface="DM Sans Bold" panose="020B0604020202020204" charset="0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dirty="0">
                          <a:solidFill>
                            <a:schemeClr val="lt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Strengths</a:t>
                      </a:r>
                      <a:endParaRPr lang="en-US" sz="4400" b="1" kern="1200" dirty="0">
                        <a:solidFill>
                          <a:schemeClr val="lt1"/>
                        </a:solidFill>
                        <a:effectLst/>
                        <a:latin typeface="DM Sans Bold" panose="020B0604020202020204" charset="0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dirty="0">
                          <a:solidFill>
                            <a:schemeClr val="lt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Weaknesses</a:t>
                      </a:r>
                      <a:endParaRPr lang="en-US" sz="4400" b="1" kern="1200" dirty="0">
                        <a:solidFill>
                          <a:schemeClr val="lt1"/>
                        </a:solidFill>
                        <a:effectLst/>
                        <a:latin typeface="DM Sans Bold" panose="020B060402020202020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56823"/>
                  </a:ext>
                </a:extLst>
              </a:tr>
              <a:tr h="1570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0" kern="1200" dirty="0">
                          <a:solidFill>
                            <a:schemeClr val="dk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Random Forest</a:t>
                      </a:r>
                    </a:p>
                    <a:p>
                      <a:endParaRPr lang="en-US" sz="30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Robust to overfitting, interpretable, handles non-linear data.</a:t>
                      </a:r>
                    </a:p>
                    <a:p>
                      <a:endParaRPr lang="en-US" sz="2300" dirty="0">
                        <a:latin typeface="DM Sans" pitchFamily="2" charset="0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Slower with large datasets, less accurate than gradient boosting.</a:t>
                      </a:r>
                    </a:p>
                    <a:p>
                      <a:endParaRPr lang="en-US" sz="2300" dirty="0">
                        <a:latin typeface="DM Sans" pitchFamily="2" charset="0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67851"/>
                  </a:ext>
                </a:extLst>
              </a:tr>
              <a:tr h="1216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>
                          <a:solidFill>
                            <a:schemeClr val="dk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Logistic Regression</a:t>
                      </a:r>
                    </a:p>
                    <a:p>
                      <a:endParaRPr lang="en-US" sz="3000" dirty="0">
                        <a:latin typeface="DM Sans Bold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DM Sans" pitchFamily="2" charset="0"/>
                        </a:rPr>
                        <a:t>Fast interpretable, useful for linear relationship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Struggles with non-linear and complex relationships.</a:t>
                      </a:r>
                    </a:p>
                    <a:p>
                      <a:endParaRPr lang="en-US" sz="2300" dirty="0">
                        <a:latin typeface="DM Sans" pitchFamily="2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34104"/>
                  </a:ext>
                </a:extLst>
              </a:tr>
              <a:tr h="1216553">
                <a:tc>
                  <a:txBody>
                    <a:bodyPr/>
                    <a:lstStyle/>
                    <a:p>
                      <a:r>
                        <a:rPr lang="en-US" sz="3000" kern="1200" dirty="0" err="1">
                          <a:solidFill>
                            <a:schemeClr val="dk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CATBoost</a:t>
                      </a:r>
                      <a:r>
                        <a:rPr lang="en-US" sz="3000" kern="1200" dirty="0">
                          <a:solidFill>
                            <a:schemeClr val="dk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 Classifier</a:t>
                      </a:r>
                      <a:endParaRPr lang="en-US" sz="3000" dirty="0">
                        <a:latin typeface="DM Sans Bold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Handles numerical and categorical features well, less hyperparameter tuning required.</a:t>
                      </a:r>
                    </a:p>
                    <a:p>
                      <a:endParaRPr lang="en-US" sz="2300" dirty="0">
                        <a:latin typeface="DM Sans" pitchFamily="2" charset="0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Slower training compared to Random Forest and Logistic Regression.</a:t>
                      </a:r>
                    </a:p>
                    <a:p>
                      <a:endParaRPr lang="en-US" sz="2300" dirty="0">
                        <a:latin typeface="DM Sans" pitchFamily="2" charset="0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928512"/>
                  </a:ext>
                </a:extLst>
              </a:tr>
              <a:tr h="1216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 err="1">
                          <a:solidFill>
                            <a:schemeClr val="dk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XGBoost</a:t>
                      </a:r>
                      <a:endParaRPr lang="en-US" sz="3000" kern="1200" dirty="0">
                        <a:solidFill>
                          <a:schemeClr val="dk1"/>
                        </a:solidFill>
                        <a:effectLst/>
                        <a:latin typeface="DM Sans Bold" panose="020B0604020202020204" charset="0"/>
                        <a:ea typeface="+mn-ea"/>
                        <a:cs typeface="+mn-cs"/>
                      </a:endParaRPr>
                    </a:p>
                    <a:p>
                      <a:endParaRPr lang="en-US" sz="3000" dirty="0">
                        <a:latin typeface="DM Sans Bold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High accuracy, scalable, handles missing values, robust to overfitting.</a:t>
                      </a:r>
                    </a:p>
                    <a:p>
                      <a:endParaRPr lang="en-US" sz="2300" dirty="0">
                        <a:latin typeface="DM Sans" pitchFamily="2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Requires careful hyperparameter tuning, computationally expensive for large</a:t>
                      </a:r>
                    </a:p>
                    <a:p>
                      <a:endParaRPr lang="en-US" sz="2300" dirty="0">
                        <a:latin typeface="DM Sans" pitchFamily="2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0119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622837-A9B2-155F-0864-088C00CE8D20}"/>
              </a:ext>
            </a:extLst>
          </p:cNvPr>
          <p:cNvSpPr txBox="1"/>
          <p:nvPr/>
        </p:nvSpPr>
        <p:spPr>
          <a:xfrm>
            <a:off x="1523999" y="810928"/>
            <a:ext cx="14659777" cy="155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kern="100" dirty="0">
                <a:effectLst/>
                <a:latin typeface="DM Sans Bold" panose="020B0604020202020204" charset="0"/>
                <a:ea typeface="Aptos" panose="020B0004020202020204" pitchFamily="34" charset="0"/>
                <a:cs typeface="Cordia New" panose="020B0304020202020204" pitchFamily="34" charset="-34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400" b="1" kern="100" dirty="0">
                <a:solidFill>
                  <a:srgbClr val="003300"/>
                </a:solidFill>
                <a:effectLst/>
                <a:latin typeface="DM Sans Bold" panose="020B0604020202020204" charset="0"/>
                <a:ea typeface="Aptos" panose="020B0004020202020204" pitchFamily="34" charset="0"/>
                <a:cs typeface="Cordia New" panose="020B0304020202020204" pitchFamily="34" charset="-34"/>
              </a:rPr>
              <a:t>Comparison of Algorithms for This Dataset :</a:t>
            </a:r>
            <a:endParaRPr lang="en-US" sz="4400" kern="100" dirty="0">
              <a:solidFill>
                <a:srgbClr val="003300"/>
              </a:solidFill>
              <a:effectLst/>
              <a:latin typeface="DM Sans Bold" panose="020B0604020202020204" charset="0"/>
              <a:ea typeface="Aptos" panose="020B0004020202020204" pitchFamily="34" charset="0"/>
              <a:cs typeface="Cordia New" panose="020B0304020202020204" pitchFamily="34" charset="-34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6697B-9428-530B-A85B-A43C0293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64E960-3242-C7F7-CCF1-B84C4F5B878B}"/>
              </a:ext>
            </a:extLst>
          </p:cNvPr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0A51615-FB20-6912-C81F-16E7B81CCE7B}"/>
              </a:ext>
            </a:extLst>
          </p:cNvPr>
          <p:cNvGrpSpPr/>
          <p:nvPr/>
        </p:nvGrpSpPr>
        <p:grpSpPr>
          <a:xfrm>
            <a:off x="13572992" y="2817255"/>
            <a:ext cx="1627141" cy="878445"/>
            <a:chOff x="0" y="0"/>
            <a:chExt cx="2169521" cy="114442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C203EE5-6784-F30C-2F86-E8B2096C86DA}"/>
                </a:ext>
              </a:extLst>
            </p:cNvPr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>
                <a:latin typeface="DM Sans Bold" panose="020B0604020202020204" charset="0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2A9B9DB-1C72-5A39-9364-A4622AD9E746}"/>
              </a:ext>
            </a:extLst>
          </p:cNvPr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FE238B-E791-91D1-2419-02868A81431B}"/>
                </a:ext>
              </a:extLst>
            </p:cNvPr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A764821-6037-E64D-9194-EFCAEF46B7EB}"/>
              </a:ext>
            </a:extLst>
          </p:cNvPr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77824C4-E191-7802-DE6A-BEC6F14BDA2F}"/>
                </a:ext>
              </a:extLst>
            </p:cNvPr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481EE65-F32E-6632-597B-67230D6FD82B}"/>
              </a:ext>
            </a:extLst>
          </p:cNvPr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849F8DF-972B-82AB-D067-CADBD088AC0C}"/>
                </a:ext>
              </a:extLst>
            </p:cNvPr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3D9D6F5C-DD8F-65B6-4CBF-F5C9EE7B26FC}"/>
              </a:ext>
            </a:extLst>
          </p:cNvPr>
          <p:cNvSpPr txBox="1"/>
          <p:nvPr/>
        </p:nvSpPr>
        <p:spPr>
          <a:xfrm>
            <a:off x="3476934" y="29619"/>
            <a:ext cx="11603069" cy="1162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 dirty="0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AUC-ROC Curve for </a:t>
            </a:r>
            <a:r>
              <a:rPr lang="en-US" sz="6000" b="1" dirty="0" err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XGBoost</a:t>
            </a:r>
            <a:endParaRPr lang="en-US" sz="6000" b="1" dirty="0">
              <a:solidFill>
                <a:srgbClr val="4F622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7F7BF9-DE63-6E14-7BAC-35E63FA9D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8196"/>
            <a:ext cx="11603069" cy="7830643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75ACFB43-05DE-3CF6-E3CB-FE5520C0C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96621469"/>
            <a:ext cx="1855694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ROC curve shows the performance of a multi-class classification model, XGBoost, using the one-vs-rest approach. 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has an AUC of 1.00 for all classes, indicating perfect classification. The curves are clustered at the top-left corner, indicating near-perfect performance. 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one-vs-rest method ensures the model can reliably differentiate between crops based on input features. 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ROC curve confirms the model's reliability and performance in predicting crop classes.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5086F-75D4-965A-5A76-E27D7EDFAA4E}"/>
              </a:ext>
            </a:extLst>
          </p:cNvPr>
          <p:cNvSpPr txBox="1"/>
          <p:nvPr/>
        </p:nvSpPr>
        <p:spPr>
          <a:xfrm>
            <a:off x="1028671" y="1938196"/>
            <a:ext cx="4305329" cy="711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of a </a:t>
            </a:r>
            <a:r>
              <a:rPr lang="en-US" sz="2400" kern="100" dirty="0" err="1"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2400" kern="100" dirty="0"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using the one-vs-rest approach.</a:t>
            </a:r>
          </a:p>
          <a:p>
            <a:pPr marL="342900" marR="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2200" b="1" kern="100" dirty="0"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 AUC of 1.00 for all classes, indicating perfect classification. </a:t>
            </a:r>
          </a:p>
          <a:p>
            <a:pPr marL="342900" marR="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2200" b="1" kern="100" dirty="0"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200" b="1" kern="100" dirty="0"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urves clustered at the top-left corner, indicating near-perfect performance. </a:t>
            </a:r>
          </a:p>
          <a:p>
            <a:pPr marL="342900" marR="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2200" b="1" kern="100" dirty="0"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One-vs-rest method ensuring the model reliably differentiate between crops based on input features. </a:t>
            </a:r>
          </a:p>
          <a:p>
            <a:pPr marR="0" algn="just">
              <a:lnSpc>
                <a:spcPct val="107000"/>
              </a:lnSpc>
              <a:spcAft>
                <a:spcPts val="800"/>
              </a:spcAft>
            </a:pPr>
            <a:r>
              <a:rPr lang="en-US" sz="2200" kern="100" dirty="0"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This ROC curve confirms the model's reliability and performance in predicting crop classes.</a:t>
            </a:r>
          </a:p>
        </p:txBody>
      </p:sp>
    </p:spTree>
    <p:extLst>
      <p:ext uri="{BB962C8B-B14F-4D97-AF65-F5344CB8AC3E}">
        <p14:creationId xmlns:p14="http://schemas.microsoft.com/office/powerpoint/2010/main" val="7870587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625437" y="1927840"/>
            <a:ext cx="1627141" cy="858317"/>
            <a:chOff x="0" y="0"/>
            <a:chExt cx="2169521" cy="1144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2609" y="-75441"/>
            <a:ext cx="16918300" cy="115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Why XGBoost instead of other models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7201" y="2895076"/>
            <a:ext cx="17373600" cy="5836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3100" b="1" dirty="0" err="1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XGBoost</a:t>
            </a:r>
            <a:r>
              <a:rPr lang="en-US" sz="3100" b="1" dirty="0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 Classifier</a:t>
            </a:r>
            <a:r>
              <a:rPr lang="en-US" sz="3100" dirty="0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 is an excellent choice due to ability to handle non-linear interactions, scalability, and granular tuning for multi crop recommendation suitability whereas-</a:t>
            </a:r>
          </a:p>
          <a:p>
            <a:pPr algn="l">
              <a:lnSpc>
                <a:spcPts val="5062"/>
              </a:lnSpc>
            </a:pPr>
            <a:endParaRPr lang="en-US" sz="3100" dirty="0">
              <a:solidFill>
                <a:srgbClr val="09290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69306" lvl="1" indent="-334653" algn="l">
              <a:lnSpc>
                <a:spcPts val="5062"/>
              </a:lnSpc>
              <a:buFont typeface="Arial"/>
              <a:buChar char="•"/>
            </a:pPr>
            <a:r>
              <a:rPr lang="en-US" sz="3100" dirty="0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Random Forest Classifier is a decent option but less effective for highly complex interactions or very large datasets.</a:t>
            </a:r>
          </a:p>
          <a:p>
            <a:pPr marL="669306" lvl="1" indent="-334653" algn="l">
              <a:lnSpc>
                <a:spcPts val="5062"/>
              </a:lnSpc>
              <a:buFont typeface="Arial"/>
              <a:buChar char="•"/>
            </a:pPr>
            <a:r>
              <a:rPr lang="en-US" sz="3100" dirty="0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Logistic Regression is poor fit due to linear assumptions and inability to capture complex relationships.</a:t>
            </a:r>
          </a:p>
          <a:p>
            <a:pPr marL="669306" lvl="1" indent="-334653" algn="l">
              <a:lnSpc>
                <a:spcPts val="5062"/>
              </a:lnSpc>
              <a:buFont typeface="Arial"/>
              <a:buChar char="•"/>
            </a:pPr>
            <a:r>
              <a:rPr lang="en-US" sz="3100" dirty="0" err="1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CATBoost</a:t>
            </a:r>
            <a:r>
              <a:rPr lang="en-US" sz="3100" dirty="0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 Classifier is a great choice if dataset contains significant categorical features, but less flexible than </a:t>
            </a:r>
            <a:r>
              <a:rPr lang="en-US" sz="3100" dirty="0" err="1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XGBoost</a:t>
            </a:r>
            <a:r>
              <a:rPr lang="en-US" sz="3100" dirty="0">
                <a:solidFill>
                  <a:srgbClr val="092903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353762" y="1978953"/>
            <a:ext cx="3580477" cy="6977722"/>
            <a:chOff x="0" y="0"/>
            <a:chExt cx="4773969" cy="93036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3930" cy="9303639"/>
            </a:xfrm>
            <a:custGeom>
              <a:avLst/>
              <a:gdLst/>
              <a:ahLst/>
              <a:cxnLst/>
              <a:rect l="l" t="t" r="r" b="b"/>
              <a:pathLst>
                <a:path w="4773930" h="9303639">
                  <a:moveTo>
                    <a:pt x="427990" y="0"/>
                  </a:moveTo>
                  <a:lnTo>
                    <a:pt x="4345940" y="0"/>
                  </a:lnTo>
                  <a:cubicBezTo>
                    <a:pt x="4582287" y="0"/>
                    <a:pt x="4773930" y="191643"/>
                    <a:pt x="4773930" y="427990"/>
                  </a:cubicBezTo>
                  <a:lnTo>
                    <a:pt x="4773930" y="8875649"/>
                  </a:lnTo>
                  <a:cubicBezTo>
                    <a:pt x="4773930" y="9111996"/>
                    <a:pt x="4582287" y="9303639"/>
                    <a:pt x="4345940" y="9303639"/>
                  </a:cubicBezTo>
                  <a:lnTo>
                    <a:pt x="427990" y="9303639"/>
                  </a:lnTo>
                  <a:cubicBezTo>
                    <a:pt x="191643" y="9303639"/>
                    <a:pt x="0" y="9111996"/>
                    <a:pt x="0" y="8875649"/>
                  </a:cubicBezTo>
                  <a:lnTo>
                    <a:pt x="0" y="427990"/>
                  </a:lnTo>
                  <a:cubicBezTo>
                    <a:pt x="0" y="191643"/>
                    <a:pt x="191643" y="0"/>
                    <a:pt x="427990" y="0"/>
                  </a:cubicBezTo>
                  <a:close/>
                </a:path>
              </a:pathLst>
            </a:custGeom>
            <a:blipFill>
              <a:blip r:embed="rId5"/>
              <a:stretch>
                <a:fillRect l="-79922" r="-799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3000" y="3175471"/>
            <a:ext cx="469764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061" lvl="2" indent="-160020" algn="l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6E861D"/>
                </a:solidFill>
                <a:latin typeface="DM Sans Bold"/>
                <a:ea typeface="DM Sans Bold"/>
                <a:cs typeface="DM Sans Bold"/>
                <a:sym typeface="DM Sans Bold"/>
              </a:rPr>
              <a:t>Data Quality and Availability: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8537" y="3797633"/>
            <a:ext cx="5139905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performance of models depends on the quality and completeness of data, which might be inconsistent or limited in some regions, affecting the accuracy of predictions.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5390213"/>
            <a:ext cx="499297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061" lvl="2" indent="-160020" algn="l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6E861D"/>
                </a:solidFill>
                <a:latin typeface="DM Sans Bold"/>
                <a:ea typeface="DM Sans Bold"/>
                <a:cs typeface="DM Sans Bold"/>
                <a:sym typeface="DM Sans Bold"/>
              </a:rPr>
              <a:t>Limited Generalization to Diverse Regions: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8537" y="6384623"/>
            <a:ext cx="5139905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Models trained on data from specific regions may not generalize well to other areas with different climates, soil conditions, or agricultural practices, reducing their effectiveness in broader contexts.</a:t>
            </a:r>
          </a:p>
        </p:txBody>
      </p:sp>
      <p:grpSp>
        <p:nvGrpSpPr>
          <p:cNvPr id="11" name="Group 11"/>
          <p:cNvGrpSpPr/>
          <p:nvPr/>
        </p:nvGrpSpPr>
        <p:grpSpPr>
          <a:xfrm rot="1690593">
            <a:off x="15925333" y="8967786"/>
            <a:ext cx="2743912" cy="1447414"/>
            <a:chOff x="0" y="0"/>
            <a:chExt cx="3658549" cy="19298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47102" y="-118314"/>
            <a:ext cx="13189846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6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Limitation and future works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11051" y="3175471"/>
            <a:ext cx="433513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061" lvl="2" indent="-160020" algn="l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6E861D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Integration with IoT and Real-Time Data: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87143" y="4046622"/>
            <a:ext cx="5139905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Future studies could explore integrating IoT sensors and real-time weather data to provide dynamic and location-specific crop recommendations, improving accuracy and adaptability.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11051" y="5772965"/>
            <a:ext cx="479173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061" lvl="2" indent="-160020" algn="l">
              <a:lnSpc>
                <a:spcPts val="2940"/>
              </a:lnSpc>
              <a:buFont typeface="Arial"/>
              <a:buChar char="⚬"/>
            </a:pPr>
            <a:r>
              <a:rPr lang="en-US" sz="2100" b="1">
                <a:solidFill>
                  <a:srgbClr val="6E861D"/>
                </a:solidFill>
                <a:latin typeface="DM Sans Bold"/>
                <a:ea typeface="DM Sans Bold"/>
                <a:cs typeface="DM Sans Bold"/>
                <a:sym typeface="DM Sans Bold"/>
              </a:rPr>
              <a:t>Incorporating Deep Learning and Advanced Models: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87143" y="6681650"/>
            <a:ext cx="5139905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Exploring the use of deep learning (e.g., CNNs or LSTMs) for feature extraction and prediction could capture complex relationships in the data that traditional machine learning models may miss.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2905" y="1851865"/>
            <a:ext cx="4791733" cy="98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7"/>
              </a:lnSpc>
            </a:pPr>
            <a:r>
              <a:rPr lang="en-US" sz="5127" b="1">
                <a:solidFill>
                  <a:srgbClr val="B5CC5A"/>
                </a:solidFill>
                <a:latin typeface="DM Sans Bold"/>
                <a:ea typeface="DM Sans Bold"/>
                <a:cs typeface="DM Sans Bold"/>
                <a:sym typeface="DM Sans Bold"/>
              </a:rPr>
              <a:t>Limitation</a:t>
            </a:r>
            <a:r>
              <a:rPr lang="en-US" sz="512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80597" y="1874178"/>
            <a:ext cx="4791733" cy="984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7"/>
              </a:lnSpc>
            </a:pPr>
            <a:r>
              <a:rPr lang="en-US" sz="5127" b="1">
                <a:solidFill>
                  <a:srgbClr val="B5CC5A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Works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1"/>
            <a:ext cx="18288000" cy="10113508"/>
            <a:chOff x="109653" y="8193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109653" y="8193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34898" y="-180995"/>
            <a:ext cx="18322897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1690593">
            <a:off x="15925333" y="8967786"/>
            <a:ext cx="2743912" cy="1447414"/>
            <a:chOff x="0" y="0"/>
            <a:chExt cx="3658549" cy="19298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1031314" y="1718336"/>
            <a:ext cx="7391876" cy="11236297"/>
            <a:chOff x="-4915" y="-6693119"/>
            <a:chExt cx="9855835" cy="15269591"/>
          </a:xfrm>
        </p:grpSpPr>
        <p:sp>
          <p:nvSpPr>
            <p:cNvPr id="12" name="Freeform 12"/>
            <p:cNvSpPr/>
            <p:nvPr/>
          </p:nvSpPr>
          <p:spPr>
            <a:xfrm>
              <a:off x="-4915" y="-6693119"/>
              <a:ext cx="9855835" cy="15269591"/>
            </a:xfrm>
            <a:custGeom>
              <a:avLst/>
              <a:gdLst/>
              <a:ahLst/>
              <a:cxnLst/>
              <a:rect l="l" t="t" r="r" b="b"/>
              <a:pathLst>
                <a:path w="9855835" h="15269590">
                  <a:moveTo>
                    <a:pt x="0" y="0"/>
                  </a:moveTo>
                  <a:lnTo>
                    <a:pt x="9855835" y="0"/>
                  </a:lnTo>
                  <a:lnTo>
                    <a:pt x="9855835" y="15269590"/>
                  </a:lnTo>
                  <a:lnTo>
                    <a:pt x="0" y="15269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47102" y="-118314"/>
            <a:ext cx="13189846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600" b="1" dirty="0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043A23F-7047-F9C8-52B9-2D6A68E19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71" y="2857500"/>
            <a:ext cx="1110690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Agriculture's Role: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Crucial for food security, economic stability, and trade development.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Challenges: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Traditional practices face issues like unstable climate and seasonal limitations.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Study Focus: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Explores machine learning methods for predicting and analyzing crop recommendations.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XGBoost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 Classifier: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Demonstrates how variations in soil and climate factors can optimize crop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selection and improve sustainability.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89434" y="2621188"/>
            <a:ext cx="9025352" cy="2873218"/>
            <a:chOff x="0" y="0"/>
            <a:chExt cx="12033803" cy="38309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33758" cy="3830955"/>
            </a:xfrm>
            <a:custGeom>
              <a:avLst/>
              <a:gdLst/>
              <a:ahLst/>
              <a:cxnLst/>
              <a:rect l="l" t="t" r="r" b="b"/>
              <a:pathLst>
                <a:path w="12033758" h="3830955">
                  <a:moveTo>
                    <a:pt x="169799" y="0"/>
                  </a:moveTo>
                  <a:lnTo>
                    <a:pt x="11863959" y="0"/>
                  </a:lnTo>
                  <a:cubicBezTo>
                    <a:pt x="11909044" y="0"/>
                    <a:pt x="11952224" y="17907"/>
                    <a:pt x="11983974" y="49784"/>
                  </a:cubicBezTo>
                  <a:cubicBezTo>
                    <a:pt x="12015724" y="81661"/>
                    <a:pt x="12033758" y="124841"/>
                    <a:pt x="12033758" y="169799"/>
                  </a:cubicBezTo>
                  <a:lnTo>
                    <a:pt x="12033758" y="3661156"/>
                  </a:lnTo>
                  <a:cubicBezTo>
                    <a:pt x="12033758" y="3754882"/>
                    <a:pt x="11957685" y="3830955"/>
                    <a:pt x="11863959" y="3830955"/>
                  </a:cubicBezTo>
                  <a:lnTo>
                    <a:pt x="169799" y="3830955"/>
                  </a:lnTo>
                  <a:cubicBezTo>
                    <a:pt x="76073" y="3830955"/>
                    <a:pt x="0" y="3754882"/>
                    <a:pt x="0" y="3661156"/>
                  </a:cubicBezTo>
                  <a:lnTo>
                    <a:pt x="0" y="169799"/>
                  </a:lnTo>
                  <a:cubicBezTo>
                    <a:pt x="0" y="76073"/>
                    <a:pt x="76073" y="0"/>
                    <a:pt x="169799" y="0"/>
                  </a:cubicBezTo>
                  <a:close/>
                </a:path>
              </a:pathLst>
            </a:custGeom>
            <a:blipFill>
              <a:blip r:embed="rId5"/>
              <a:stretch>
                <a:fillRect t="-32824" b="-328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8837677" y="5580404"/>
            <a:ext cx="7640109" cy="2765057"/>
          </a:xfrm>
          <a:custGeom>
            <a:avLst/>
            <a:gdLst/>
            <a:ahLst/>
            <a:cxnLst/>
            <a:rect l="l" t="t" r="r" b="b"/>
            <a:pathLst>
              <a:path w="7640109" h="2765057">
                <a:moveTo>
                  <a:pt x="0" y="0"/>
                </a:moveTo>
                <a:lnTo>
                  <a:pt x="7640109" y="0"/>
                </a:lnTo>
                <a:lnTo>
                  <a:pt x="7640109" y="2765057"/>
                </a:lnTo>
                <a:lnTo>
                  <a:pt x="0" y="2765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1212044" y="2621188"/>
            <a:ext cx="5265742" cy="2951470"/>
            <a:chOff x="0" y="0"/>
            <a:chExt cx="7020989" cy="39352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0941" cy="3935349"/>
            </a:xfrm>
            <a:custGeom>
              <a:avLst/>
              <a:gdLst/>
              <a:ahLst/>
              <a:cxnLst/>
              <a:rect l="l" t="t" r="r" b="b"/>
              <a:pathLst>
                <a:path w="7020941" h="3935349">
                  <a:moveTo>
                    <a:pt x="0" y="0"/>
                  </a:moveTo>
                  <a:lnTo>
                    <a:pt x="7020941" y="0"/>
                  </a:lnTo>
                  <a:lnTo>
                    <a:pt x="7020941" y="3935349"/>
                  </a:lnTo>
                  <a:lnTo>
                    <a:pt x="0" y="3935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9435" b="-94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98835" y="4714342"/>
            <a:ext cx="1627141" cy="858317"/>
            <a:chOff x="0" y="0"/>
            <a:chExt cx="2169521" cy="11444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251522" y="6126876"/>
            <a:ext cx="6812420" cy="173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</a:pPr>
            <a:r>
              <a:rPr lang="en-US" sz="24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process of optional crop recommendation to grow in a definite geographical field based on some soil based and meteorological parameters.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5553" y="6151286"/>
            <a:ext cx="6729976" cy="167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4575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What means Multi crop recommendation ?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34065" y="123862"/>
            <a:ext cx="10933915" cy="106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78279" y="3317608"/>
            <a:ext cx="12331441" cy="304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0"/>
              </a:lnSpc>
            </a:pPr>
            <a:r>
              <a:rPr lang="en-US" sz="15978" b="1">
                <a:solidFill>
                  <a:srgbClr val="EFEFEF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You.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6854200" y="5122972"/>
            <a:ext cx="3580477" cy="3163999"/>
            <a:chOff x="0" y="0"/>
            <a:chExt cx="4773969" cy="42186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3930" cy="4218686"/>
            </a:xfrm>
            <a:custGeom>
              <a:avLst/>
              <a:gdLst/>
              <a:ahLst/>
              <a:cxnLst/>
              <a:rect l="l" t="t" r="r" b="b"/>
              <a:pathLst>
                <a:path w="4773930" h="4218686">
                  <a:moveTo>
                    <a:pt x="427990" y="0"/>
                  </a:moveTo>
                  <a:lnTo>
                    <a:pt x="4345940" y="0"/>
                  </a:lnTo>
                  <a:cubicBezTo>
                    <a:pt x="4582287" y="0"/>
                    <a:pt x="4773930" y="191643"/>
                    <a:pt x="4773930" y="427990"/>
                  </a:cubicBezTo>
                  <a:lnTo>
                    <a:pt x="4773930" y="3790696"/>
                  </a:lnTo>
                  <a:cubicBezTo>
                    <a:pt x="4773930" y="4027043"/>
                    <a:pt x="4582287" y="4218686"/>
                    <a:pt x="4345940" y="4218686"/>
                  </a:cubicBezTo>
                  <a:lnTo>
                    <a:pt x="427990" y="4218686"/>
                  </a:lnTo>
                  <a:cubicBezTo>
                    <a:pt x="191643" y="4218686"/>
                    <a:pt x="0" y="4027043"/>
                    <a:pt x="0" y="3790696"/>
                  </a:cubicBezTo>
                  <a:lnTo>
                    <a:pt x="0" y="427990"/>
                  </a:lnTo>
                  <a:cubicBezTo>
                    <a:pt x="0" y="191643"/>
                    <a:pt x="191643" y="0"/>
                    <a:pt x="427990" y="0"/>
                  </a:cubicBezTo>
                  <a:close/>
                </a:path>
              </a:pathLst>
            </a:custGeom>
            <a:blipFill>
              <a:blip r:embed="rId5"/>
              <a:stretch>
                <a:fillRect l="-16187" r="-161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417749"/>
            <a:ext cx="3580477" cy="5869222"/>
            <a:chOff x="0" y="0"/>
            <a:chExt cx="4773969" cy="78256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73930" cy="7825613"/>
            </a:xfrm>
            <a:custGeom>
              <a:avLst/>
              <a:gdLst/>
              <a:ahLst/>
              <a:cxnLst/>
              <a:rect l="l" t="t" r="r" b="b"/>
              <a:pathLst>
                <a:path w="4773930" h="7825613">
                  <a:moveTo>
                    <a:pt x="427990" y="0"/>
                  </a:moveTo>
                  <a:lnTo>
                    <a:pt x="4345940" y="0"/>
                  </a:lnTo>
                  <a:cubicBezTo>
                    <a:pt x="4582287" y="0"/>
                    <a:pt x="4773930" y="191643"/>
                    <a:pt x="4773930" y="427990"/>
                  </a:cubicBezTo>
                  <a:lnTo>
                    <a:pt x="4773930" y="7397623"/>
                  </a:lnTo>
                  <a:cubicBezTo>
                    <a:pt x="4773930" y="7633970"/>
                    <a:pt x="4582287" y="7825613"/>
                    <a:pt x="4345940" y="7825613"/>
                  </a:cubicBezTo>
                  <a:lnTo>
                    <a:pt x="427990" y="7825613"/>
                  </a:lnTo>
                  <a:cubicBezTo>
                    <a:pt x="191643" y="7825613"/>
                    <a:pt x="0" y="7633970"/>
                    <a:pt x="0" y="7397623"/>
                  </a:cubicBezTo>
                  <a:lnTo>
                    <a:pt x="0" y="427990"/>
                  </a:lnTo>
                  <a:cubicBezTo>
                    <a:pt x="0" y="191643"/>
                    <a:pt x="191643" y="0"/>
                    <a:pt x="427990" y="0"/>
                  </a:cubicBezTo>
                  <a:close/>
                </a:path>
              </a:pathLst>
            </a:custGeom>
            <a:blipFill>
              <a:blip r:embed="rId6"/>
              <a:stretch>
                <a:fillRect l="-72869" r="-728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5014993" y="2226079"/>
            <a:ext cx="1433390" cy="6060892"/>
          </a:xfrm>
          <a:custGeom>
            <a:avLst/>
            <a:gdLst/>
            <a:ahLst/>
            <a:cxnLst/>
            <a:rect l="l" t="t" r="r" b="b"/>
            <a:pathLst>
              <a:path w="1433390" h="6060892">
                <a:moveTo>
                  <a:pt x="0" y="0"/>
                </a:moveTo>
                <a:lnTo>
                  <a:pt x="1433390" y="0"/>
                </a:lnTo>
                <a:lnTo>
                  <a:pt x="1433390" y="6060892"/>
                </a:lnTo>
                <a:lnTo>
                  <a:pt x="0" y="6060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802331" y="2451197"/>
            <a:ext cx="7913074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 in Traditional Farming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86620" y="5623146"/>
            <a:ext cx="4154940" cy="34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461" lvl="2" indent="-168487" algn="l">
              <a:lnSpc>
                <a:spcPts val="279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Decreasing arable land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86620" y="6143846"/>
            <a:ext cx="5753580" cy="34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461" lvl="2" indent="-168487" algn="l">
              <a:lnSpc>
                <a:spcPts val="279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Low yields due to outdated methods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170268" y="2599268"/>
            <a:ext cx="1627141" cy="858317"/>
            <a:chOff x="0" y="0"/>
            <a:chExt cx="2169521" cy="11444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086620" y="6666872"/>
            <a:ext cx="5527544" cy="34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461" lvl="2" indent="-168487" algn="l">
              <a:lnSpc>
                <a:spcPts val="279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Weather and Climate Changes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6620" y="7187572"/>
            <a:ext cx="5527544" cy="34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461" lvl="2" indent="-168487" algn="l">
              <a:lnSpc>
                <a:spcPts val="279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Soil Fertility Degradation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86620" y="7708271"/>
            <a:ext cx="5527544" cy="34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461" lvl="2" indent="-168487" algn="l">
              <a:lnSpc>
                <a:spcPts val="279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Post-Harvest Losses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1116906" y="35642"/>
            <a:ext cx="6579838" cy="10251358"/>
          </a:xfrm>
          <a:custGeom>
            <a:avLst/>
            <a:gdLst/>
            <a:ahLst/>
            <a:cxnLst/>
            <a:rect l="l" t="t" r="r" b="b"/>
            <a:pathLst>
              <a:path w="6579838" h="10251358">
                <a:moveTo>
                  <a:pt x="0" y="0"/>
                </a:moveTo>
                <a:lnTo>
                  <a:pt x="6579838" y="0"/>
                </a:lnTo>
                <a:lnTo>
                  <a:pt x="6579838" y="10251358"/>
                </a:lnTo>
                <a:lnTo>
                  <a:pt x="0" y="1025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16906" y="3554049"/>
            <a:ext cx="6399012" cy="4309710"/>
            <a:chOff x="0" y="0"/>
            <a:chExt cx="8532016" cy="57462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31987" cy="5746242"/>
            </a:xfrm>
            <a:custGeom>
              <a:avLst/>
              <a:gdLst/>
              <a:ahLst/>
              <a:cxnLst/>
              <a:rect l="l" t="t" r="r" b="b"/>
              <a:pathLst>
                <a:path w="8531987" h="5746242">
                  <a:moveTo>
                    <a:pt x="0" y="0"/>
                  </a:moveTo>
                  <a:lnTo>
                    <a:pt x="8531987" y="0"/>
                  </a:lnTo>
                  <a:lnTo>
                    <a:pt x="8531987" y="5746242"/>
                  </a:lnTo>
                  <a:lnTo>
                    <a:pt x="0" y="5746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512" r="-5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934200" y="65276"/>
            <a:ext cx="10933915" cy="106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494" y="4471555"/>
            <a:ext cx="9038876" cy="130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0" lvl="1" indent="-205105" algn="just">
              <a:lnSpc>
                <a:spcPts val="4871"/>
              </a:lnSpc>
              <a:buFont typeface="Arial"/>
              <a:buChar char="•"/>
            </a:pPr>
            <a:r>
              <a:rPr lang="en-US" sz="3400" b="1">
                <a:solidFill>
                  <a:srgbClr val="454A32"/>
                </a:solidFill>
                <a:latin typeface="DM Sans Bold"/>
                <a:ea typeface="DM Sans Bold"/>
                <a:cs typeface="DM Sans Bold"/>
                <a:sym typeface="DM Sans Bold"/>
              </a:rPr>
              <a:t>Can help farmers in achieving maximum production and sustainability.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2867" y="6099363"/>
            <a:ext cx="9038875" cy="193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0" lvl="1" indent="-205105" algn="l">
              <a:lnSpc>
                <a:spcPts val="4865"/>
              </a:lnSpc>
              <a:buFont typeface="Arial"/>
              <a:buChar char="•"/>
            </a:pPr>
            <a:r>
              <a:rPr lang="en-US" sz="3400" b="1">
                <a:solidFill>
                  <a:srgbClr val="454A32"/>
                </a:solidFill>
                <a:latin typeface="DM Sans Bold"/>
                <a:ea typeface="DM Sans Bold"/>
                <a:cs typeface="DM Sans Bold"/>
                <a:sym typeface="DM Sans Bold"/>
              </a:rPr>
              <a:t>Guide the selection of crops that are appropriate for the present environmental and soil conditions.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2867" y="2952410"/>
            <a:ext cx="9065916" cy="891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4679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Main goals of this study :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698089" y="2683126"/>
            <a:ext cx="1627141" cy="858317"/>
            <a:chOff x="0" y="0"/>
            <a:chExt cx="2169521" cy="1144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27218" y="3076135"/>
            <a:ext cx="3220090" cy="1520032"/>
            <a:chOff x="0" y="0"/>
            <a:chExt cx="976935" cy="3535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6935" cy="353568"/>
            </a:xfrm>
            <a:custGeom>
              <a:avLst/>
              <a:gdLst/>
              <a:ahLst/>
              <a:cxnLst/>
              <a:rect l="l" t="t" r="r" b="b"/>
              <a:pathLst>
                <a:path w="976935" h="353568">
                  <a:moveTo>
                    <a:pt x="26447" y="0"/>
                  </a:moveTo>
                  <a:lnTo>
                    <a:pt x="950488" y="0"/>
                  </a:lnTo>
                  <a:cubicBezTo>
                    <a:pt x="965094" y="0"/>
                    <a:pt x="976935" y="11841"/>
                    <a:pt x="976935" y="26447"/>
                  </a:cubicBezTo>
                  <a:lnTo>
                    <a:pt x="976935" y="327121"/>
                  </a:lnTo>
                  <a:cubicBezTo>
                    <a:pt x="976935" y="341728"/>
                    <a:pt x="965094" y="353568"/>
                    <a:pt x="950488" y="353568"/>
                  </a:cubicBezTo>
                  <a:lnTo>
                    <a:pt x="26447" y="353568"/>
                  </a:lnTo>
                  <a:cubicBezTo>
                    <a:pt x="11841" y="353568"/>
                    <a:pt x="0" y="341728"/>
                    <a:pt x="0" y="327121"/>
                  </a:cubicBezTo>
                  <a:lnTo>
                    <a:pt x="0" y="26447"/>
                  </a:lnTo>
                  <a:cubicBezTo>
                    <a:pt x="0" y="11841"/>
                    <a:pt x="11841" y="0"/>
                    <a:pt x="26447" y="0"/>
                  </a:cubicBezTo>
                  <a:close/>
                </a:path>
              </a:pathLst>
            </a:custGeom>
            <a:solidFill>
              <a:srgbClr val="E1D0DE"/>
            </a:solidFill>
            <a:ln w="19050" cap="sq">
              <a:solidFill>
                <a:srgbClr val="BF93B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976935" cy="372618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045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3541528" y="4605123"/>
            <a:ext cx="3760" cy="134037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856792" y="5931374"/>
            <a:ext cx="3220090" cy="1729139"/>
            <a:chOff x="0" y="0"/>
            <a:chExt cx="976935" cy="3535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6935" cy="353568"/>
            </a:xfrm>
            <a:custGeom>
              <a:avLst/>
              <a:gdLst/>
              <a:ahLst/>
              <a:cxnLst/>
              <a:rect l="l" t="t" r="r" b="b"/>
              <a:pathLst>
                <a:path w="976935" h="353568">
                  <a:moveTo>
                    <a:pt x="26447" y="0"/>
                  </a:moveTo>
                  <a:lnTo>
                    <a:pt x="950488" y="0"/>
                  </a:lnTo>
                  <a:cubicBezTo>
                    <a:pt x="965094" y="0"/>
                    <a:pt x="976935" y="11841"/>
                    <a:pt x="976935" y="26447"/>
                  </a:cubicBezTo>
                  <a:lnTo>
                    <a:pt x="976935" y="327121"/>
                  </a:lnTo>
                  <a:cubicBezTo>
                    <a:pt x="976935" y="341728"/>
                    <a:pt x="965094" y="353568"/>
                    <a:pt x="950488" y="353568"/>
                  </a:cubicBezTo>
                  <a:lnTo>
                    <a:pt x="26447" y="353568"/>
                  </a:lnTo>
                  <a:cubicBezTo>
                    <a:pt x="11841" y="353568"/>
                    <a:pt x="0" y="341728"/>
                    <a:pt x="0" y="327121"/>
                  </a:cubicBezTo>
                  <a:lnTo>
                    <a:pt x="0" y="26447"/>
                  </a:lnTo>
                  <a:cubicBezTo>
                    <a:pt x="0" y="11841"/>
                    <a:pt x="11841" y="0"/>
                    <a:pt x="26447" y="0"/>
                  </a:cubicBezTo>
                  <a:close/>
                </a:path>
              </a:pathLst>
            </a:custGeom>
            <a:solidFill>
              <a:srgbClr val="E1D0DE"/>
            </a:solidFill>
            <a:ln w="19050" cap="sq">
              <a:solidFill>
                <a:srgbClr val="BF93B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976935" cy="372618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04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97288" y="4719105"/>
            <a:ext cx="6463856" cy="3718610"/>
            <a:chOff x="0" y="0"/>
            <a:chExt cx="1495505" cy="8603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95505" cy="860353"/>
            </a:xfrm>
            <a:custGeom>
              <a:avLst/>
              <a:gdLst/>
              <a:ahLst/>
              <a:cxnLst/>
              <a:rect l="l" t="t" r="r" b="b"/>
              <a:pathLst>
                <a:path w="1495505" h="860353">
                  <a:moveTo>
                    <a:pt x="0" y="0"/>
                  </a:moveTo>
                  <a:lnTo>
                    <a:pt x="1495505" y="0"/>
                  </a:lnTo>
                  <a:lnTo>
                    <a:pt x="1495505" y="860353"/>
                  </a:lnTo>
                  <a:lnTo>
                    <a:pt x="0" y="860353"/>
                  </a:lnTo>
                  <a:close/>
                </a:path>
              </a:pathLst>
            </a:custGeom>
            <a:solidFill>
              <a:srgbClr val="E1D0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495505" cy="888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457558" y="1892669"/>
            <a:ext cx="5063652" cy="1216096"/>
            <a:chOff x="0" y="0"/>
            <a:chExt cx="1536248" cy="3689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36248" cy="368948"/>
            </a:xfrm>
            <a:custGeom>
              <a:avLst/>
              <a:gdLst/>
              <a:ahLst/>
              <a:cxnLst/>
              <a:rect l="l" t="t" r="r" b="b"/>
              <a:pathLst>
                <a:path w="1536248" h="368948">
                  <a:moveTo>
                    <a:pt x="16818" y="0"/>
                  </a:moveTo>
                  <a:lnTo>
                    <a:pt x="1519430" y="0"/>
                  </a:lnTo>
                  <a:cubicBezTo>
                    <a:pt x="1528718" y="0"/>
                    <a:pt x="1536248" y="7530"/>
                    <a:pt x="1536248" y="16818"/>
                  </a:cubicBezTo>
                  <a:lnTo>
                    <a:pt x="1536248" y="352130"/>
                  </a:lnTo>
                  <a:cubicBezTo>
                    <a:pt x="1536248" y="356590"/>
                    <a:pt x="1534476" y="360868"/>
                    <a:pt x="1531322" y="364022"/>
                  </a:cubicBezTo>
                  <a:cubicBezTo>
                    <a:pt x="1528168" y="367176"/>
                    <a:pt x="1523890" y="368948"/>
                    <a:pt x="1519430" y="368948"/>
                  </a:cubicBezTo>
                  <a:lnTo>
                    <a:pt x="16818" y="368948"/>
                  </a:lnTo>
                  <a:cubicBezTo>
                    <a:pt x="12358" y="368948"/>
                    <a:pt x="8080" y="367176"/>
                    <a:pt x="4926" y="364022"/>
                  </a:cubicBezTo>
                  <a:cubicBezTo>
                    <a:pt x="1772" y="360868"/>
                    <a:pt x="0" y="356590"/>
                    <a:pt x="0" y="352130"/>
                  </a:cubicBezTo>
                  <a:lnTo>
                    <a:pt x="0" y="16818"/>
                  </a:lnTo>
                  <a:cubicBezTo>
                    <a:pt x="0" y="12358"/>
                    <a:pt x="1772" y="8080"/>
                    <a:pt x="4926" y="4926"/>
                  </a:cubicBezTo>
                  <a:cubicBezTo>
                    <a:pt x="8080" y="1772"/>
                    <a:pt x="12358" y="0"/>
                    <a:pt x="16818" y="0"/>
                  </a:cubicBezTo>
                  <a:close/>
                </a:path>
              </a:pathLst>
            </a:custGeom>
            <a:solidFill>
              <a:srgbClr val="E1D0DE"/>
            </a:solidFill>
            <a:ln w="19050" cap="sq">
              <a:solidFill>
                <a:srgbClr val="BF93B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536248" cy="387998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045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H="1" flipV="1">
            <a:off x="5517950" y="2500717"/>
            <a:ext cx="14070" cy="425480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flipV="1">
            <a:off x="5053020" y="6755517"/>
            <a:ext cx="479000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flipV="1">
            <a:off x="5517950" y="2500717"/>
            <a:ext cx="939608" cy="2341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flipH="1" flipV="1">
            <a:off x="12637611" y="2524136"/>
            <a:ext cx="0" cy="558308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2995568" y="1933955"/>
            <a:ext cx="3455458" cy="1931639"/>
            <a:chOff x="0" y="0"/>
            <a:chExt cx="1048342" cy="58603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48342" cy="586035"/>
            </a:xfrm>
            <a:custGeom>
              <a:avLst/>
              <a:gdLst/>
              <a:ahLst/>
              <a:cxnLst/>
              <a:rect l="l" t="t" r="r" b="b"/>
              <a:pathLst>
                <a:path w="1048342" h="586035">
                  <a:moveTo>
                    <a:pt x="24645" y="0"/>
                  </a:moveTo>
                  <a:lnTo>
                    <a:pt x="1023697" y="0"/>
                  </a:lnTo>
                  <a:cubicBezTo>
                    <a:pt x="1037308" y="0"/>
                    <a:pt x="1048342" y="11034"/>
                    <a:pt x="1048342" y="24645"/>
                  </a:cubicBezTo>
                  <a:lnTo>
                    <a:pt x="1048342" y="561390"/>
                  </a:lnTo>
                  <a:cubicBezTo>
                    <a:pt x="1048342" y="575001"/>
                    <a:pt x="1037308" y="586035"/>
                    <a:pt x="1023697" y="586035"/>
                  </a:cubicBezTo>
                  <a:lnTo>
                    <a:pt x="24645" y="586035"/>
                  </a:lnTo>
                  <a:cubicBezTo>
                    <a:pt x="11034" y="586035"/>
                    <a:pt x="0" y="575001"/>
                    <a:pt x="0" y="561390"/>
                  </a:cubicBezTo>
                  <a:lnTo>
                    <a:pt x="0" y="24645"/>
                  </a:lnTo>
                  <a:cubicBezTo>
                    <a:pt x="0" y="11034"/>
                    <a:pt x="11034" y="0"/>
                    <a:pt x="24645" y="0"/>
                  </a:cubicBezTo>
                  <a:close/>
                </a:path>
              </a:pathLst>
            </a:custGeom>
            <a:solidFill>
              <a:srgbClr val="E1D0DE"/>
            </a:solidFill>
            <a:ln w="19050" cap="sq">
              <a:solidFill>
                <a:srgbClr val="BF93B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048342" cy="60508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045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>
            <a:off x="12637611" y="2554632"/>
            <a:ext cx="357957" cy="1752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2998966" y="7091198"/>
            <a:ext cx="3455458" cy="1994430"/>
            <a:chOff x="0" y="0"/>
            <a:chExt cx="1048342" cy="53658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48342" cy="536585"/>
            </a:xfrm>
            <a:custGeom>
              <a:avLst/>
              <a:gdLst/>
              <a:ahLst/>
              <a:cxnLst/>
              <a:rect l="l" t="t" r="r" b="b"/>
              <a:pathLst>
                <a:path w="1048342" h="536585">
                  <a:moveTo>
                    <a:pt x="24645" y="0"/>
                  </a:moveTo>
                  <a:lnTo>
                    <a:pt x="1023697" y="0"/>
                  </a:lnTo>
                  <a:cubicBezTo>
                    <a:pt x="1037308" y="0"/>
                    <a:pt x="1048342" y="11034"/>
                    <a:pt x="1048342" y="24645"/>
                  </a:cubicBezTo>
                  <a:lnTo>
                    <a:pt x="1048342" y="511940"/>
                  </a:lnTo>
                  <a:cubicBezTo>
                    <a:pt x="1048342" y="525551"/>
                    <a:pt x="1037308" y="536585"/>
                    <a:pt x="1023697" y="536585"/>
                  </a:cubicBezTo>
                  <a:lnTo>
                    <a:pt x="24645" y="536585"/>
                  </a:lnTo>
                  <a:cubicBezTo>
                    <a:pt x="18109" y="536585"/>
                    <a:pt x="11840" y="533989"/>
                    <a:pt x="7218" y="529367"/>
                  </a:cubicBezTo>
                  <a:cubicBezTo>
                    <a:pt x="2597" y="524745"/>
                    <a:pt x="0" y="518476"/>
                    <a:pt x="0" y="511940"/>
                  </a:cubicBezTo>
                  <a:lnTo>
                    <a:pt x="0" y="24645"/>
                  </a:lnTo>
                  <a:cubicBezTo>
                    <a:pt x="0" y="11034"/>
                    <a:pt x="11034" y="0"/>
                    <a:pt x="24645" y="0"/>
                  </a:cubicBezTo>
                  <a:close/>
                </a:path>
              </a:pathLst>
            </a:custGeom>
            <a:solidFill>
              <a:srgbClr val="E1D0DE"/>
            </a:solidFill>
            <a:ln w="19050" cap="sq">
              <a:solidFill>
                <a:srgbClr val="BF93B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1048342" cy="555635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045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>
            <a:off x="14758065" y="6348941"/>
            <a:ext cx="1" cy="74225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7619166" y="7122374"/>
            <a:ext cx="1422461" cy="984847"/>
            <a:chOff x="0" y="0"/>
            <a:chExt cx="329106" cy="22785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29106" cy="227858"/>
            </a:xfrm>
            <a:custGeom>
              <a:avLst/>
              <a:gdLst/>
              <a:ahLst/>
              <a:cxnLst/>
              <a:rect l="l" t="t" r="r" b="b"/>
              <a:pathLst>
                <a:path w="329106" h="227858">
                  <a:moveTo>
                    <a:pt x="164553" y="0"/>
                  </a:moveTo>
                  <a:cubicBezTo>
                    <a:pt x="73673" y="0"/>
                    <a:pt x="0" y="51008"/>
                    <a:pt x="0" y="113929"/>
                  </a:cubicBezTo>
                  <a:cubicBezTo>
                    <a:pt x="0" y="176851"/>
                    <a:pt x="73673" y="227858"/>
                    <a:pt x="164553" y="227858"/>
                  </a:cubicBezTo>
                  <a:cubicBezTo>
                    <a:pt x="255433" y="227858"/>
                    <a:pt x="329106" y="176851"/>
                    <a:pt x="329106" y="113929"/>
                  </a:cubicBezTo>
                  <a:cubicBezTo>
                    <a:pt x="329106" y="51008"/>
                    <a:pt x="255433" y="0"/>
                    <a:pt x="164553" y="0"/>
                  </a:cubicBezTo>
                  <a:close/>
                </a:path>
              </a:pathLst>
            </a:custGeom>
            <a:solidFill>
              <a:srgbClr val="BF93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0854" y="-7213"/>
              <a:ext cx="267399" cy="213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101886" y="7176295"/>
            <a:ext cx="1395348" cy="920674"/>
            <a:chOff x="0" y="0"/>
            <a:chExt cx="322833" cy="21301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22833" cy="213011"/>
            </a:xfrm>
            <a:custGeom>
              <a:avLst/>
              <a:gdLst/>
              <a:ahLst/>
              <a:cxnLst/>
              <a:rect l="l" t="t" r="r" b="b"/>
              <a:pathLst>
                <a:path w="322833" h="213011">
                  <a:moveTo>
                    <a:pt x="161417" y="0"/>
                  </a:moveTo>
                  <a:cubicBezTo>
                    <a:pt x="72269" y="0"/>
                    <a:pt x="0" y="47684"/>
                    <a:pt x="0" y="106505"/>
                  </a:cubicBezTo>
                  <a:cubicBezTo>
                    <a:pt x="0" y="165327"/>
                    <a:pt x="72269" y="213011"/>
                    <a:pt x="161417" y="213011"/>
                  </a:cubicBezTo>
                  <a:cubicBezTo>
                    <a:pt x="250565" y="213011"/>
                    <a:pt x="322833" y="165327"/>
                    <a:pt x="322833" y="106505"/>
                  </a:cubicBezTo>
                  <a:cubicBezTo>
                    <a:pt x="322833" y="47684"/>
                    <a:pt x="250565" y="0"/>
                    <a:pt x="161417" y="0"/>
                  </a:cubicBezTo>
                  <a:close/>
                </a:path>
              </a:pathLst>
            </a:custGeom>
            <a:solidFill>
              <a:srgbClr val="BF93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0266" y="-8605"/>
              <a:ext cx="262302" cy="201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544084" y="7155062"/>
            <a:ext cx="1699473" cy="984847"/>
            <a:chOff x="0" y="0"/>
            <a:chExt cx="385740" cy="22353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85740" cy="223537"/>
            </a:xfrm>
            <a:custGeom>
              <a:avLst/>
              <a:gdLst/>
              <a:ahLst/>
              <a:cxnLst/>
              <a:rect l="l" t="t" r="r" b="b"/>
              <a:pathLst>
                <a:path w="385740" h="223537">
                  <a:moveTo>
                    <a:pt x="192870" y="0"/>
                  </a:moveTo>
                  <a:cubicBezTo>
                    <a:pt x="86351" y="0"/>
                    <a:pt x="0" y="50040"/>
                    <a:pt x="0" y="111769"/>
                  </a:cubicBezTo>
                  <a:cubicBezTo>
                    <a:pt x="0" y="173497"/>
                    <a:pt x="86351" y="223537"/>
                    <a:pt x="192870" y="223537"/>
                  </a:cubicBezTo>
                  <a:cubicBezTo>
                    <a:pt x="299389" y="223537"/>
                    <a:pt x="385740" y="173497"/>
                    <a:pt x="385740" y="111769"/>
                  </a:cubicBezTo>
                  <a:cubicBezTo>
                    <a:pt x="385740" y="50040"/>
                    <a:pt x="299389" y="0"/>
                    <a:pt x="192870" y="0"/>
                  </a:cubicBezTo>
                  <a:close/>
                </a:path>
              </a:pathLst>
            </a:custGeom>
            <a:solidFill>
              <a:srgbClr val="BF93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36163" y="-7618"/>
              <a:ext cx="313414" cy="210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1" name="AutoShape 51"/>
          <p:cNvSpPr/>
          <p:nvPr/>
        </p:nvSpPr>
        <p:spPr>
          <a:xfrm flipH="1">
            <a:off x="6649611" y="4740499"/>
            <a:ext cx="2357873" cy="239506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52"/>
          <p:cNvSpPr/>
          <p:nvPr/>
        </p:nvSpPr>
        <p:spPr>
          <a:xfrm flipH="1">
            <a:off x="8330396" y="4727314"/>
            <a:ext cx="669450" cy="239506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AutoShape 53"/>
          <p:cNvSpPr/>
          <p:nvPr/>
        </p:nvSpPr>
        <p:spPr>
          <a:xfrm>
            <a:off x="9018437" y="4728375"/>
            <a:ext cx="781124" cy="244791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AutoShape 54"/>
          <p:cNvSpPr/>
          <p:nvPr/>
        </p:nvSpPr>
        <p:spPr>
          <a:xfrm>
            <a:off x="9051105" y="4739969"/>
            <a:ext cx="2342716" cy="241509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TextBox 55"/>
          <p:cNvSpPr txBox="1"/>
          <p:nvPr/>
        </p:nvSpPr>
        <p:spPr>
          <a:xfrm>
            <a:off x="2368470" y="3245681"/>
            <a:ext cx="2570767" cy="54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  <a:spcBef>
                <a:spcPct val="0"/>
              </a:spcBef>
            </a:pPr>
            <a:r>
              <a:rPr lang="en-US" sz="3201" b="1" dirty="0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Dataset collection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932615" y="5922418"/>
            <a:ext cx="3148064" cy="148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3361" b="1" dirty="0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Correlation Heatmap generate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5805860" y="7135559"/>
            <a:ext cx="1687501" cy="1026393"/>
            <a:chOff x="0" y="0"/>
            <a:chExt cx="374624" cy="22785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74624" cy="227858"/>
            </a:xfrm>
            <a:custGeom>
              <a:avLst/>
              <a:gdLst/>
              <a:ahLst/>
              <a:cxnLst/>
              <a:rect l="l" t="t" r="r" b="b"/>
              <a:pathLst>
                <a:path w="374624" h="227858">
                  <a:moveTo>
                    <a:pt x="187312" y="0"/>
                  </a:moveTo>
                  <a:cubicBezTo>
                    <a:pt x="83862" y="0"/>
                    <a:pt x="0" y="51008"/>
                    <a:pt x="0" y="113929"/>
                  </a:cubicBezTo>
                  <a:cubicBezTo>
                    <a:pt x="0" y="176851"/>
                    <a:pt x="83862" y="227858"/>
                    <a:pt x="187312" y="227858"/>
                  </a:cubicBezTo>
                  <a:cubicBezTo>
                    <a:pt x="290761" y="227858"/>
                    <a:pt x="374624" y="176851"/>
                    <a:pt x="374624" y="113929"/>
                  </a:cubicBezTo>
                  <a:cubicBezTo>
                    <a:pt x="374624" y="51008"/>
                    <a:pt x="290761" y="0"/>
                    <a:pt x="187312" y="0"/>
                  </a:cubicBezTo>
                  <a:close/>
                </a:path>
              </a:pathLst>
            </a:custGeom>
            <a:solidFill>
              <a:srgbClr val="BF93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35121" y="-7213"/>
              <a:ext cx="304382" cy="213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6720076" y="1933955"/>
            <a:ext cx="4538616" cy="111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  <a:spcBef>
                <a:spcPct val="0"/>
              </a:spcBef>
            </a:pPr>
            <a:r>
              <a:rPr lang="en-US" sz="3201" b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Confidence and probability testing for two crops with: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005394" y="7190204"/>
            <a:ext cx="1288435" cy="86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2561" b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Logistic </a:t>
            </a:r>
          </a:p>
          <a:p>
            <a:pPr algn="ctr">
              <a:lnSpc>
                <a:spcPts val="3585"/>
              </a:lnSpc>
              <a:spcBef>
                <a:spcPct val="0"/>
              </a:spcBef>
            </a:pPr>
            <a:r>
              <a:rPr lang="en-US" sz="2561" b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Regression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845825" y="7191474"/>
            <a:ext cx="1095991" cy="86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2561" b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Random </a:t>
            </a:r>
          </a:p>
          <a:p>
            <a:pPr algn="ctr">
              <a:lnSpc>
                <a:spcPts val="3585"/>
              </a:lnSpc>
              <a:spcBef>
                <a:spcPct val="0"/>
              </a:spcBef>
            </a:pPr>
            <a:r>
              <a:rPr lang="en-US" sz="2561" b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Forest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708498" y="7412566"/>
            <a:ext cx="1243797" cy="424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  <a:spcBef>
                <a:spcPct val="0"/>
              </a:spcBef>
            </a:pPr>
            <a:r>
              <a:rPr lang="en-US" sz="2561" b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CATBoost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269689" y="7412566"/>
            <a:ext cx="1109958" cy="424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5"/>
              </a:lnSpc>
              <a:spcBef>
                <a:spcPct val="0"/>
              </a:spcBef>
            </a:pPr>
            <a:r>
              <a:rPr lang="en-US" sz="2561" b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XGBoost</a:t>
            </a:r>
          </a:p>
        </p:txBody>
      </p:sp>
      <p:sp>
        <p:nvSpPr>
          <p:cNvPr id="66" name="AutoShape 66"/>
          <p:cNvSpPr/>
          <p:nvPr/>
        </p:nvSpPr>
        <p:spPr>
          <a:xfrm flipV="1">
            <a:off x="12261144" y="8096968"/>
            <a:ext cx="376467" cy="7343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7" name="TextBox 67"/>
          <p:cNvSpPr txBox="1"/>
          <p:nvPr/>
        </p:nvSpPr>
        <p:spPr>
          <a:xfrm>
            <a:off x="13186481" y="2060847"/>
            <a:ext cx="3131741" cy="167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  <a:spcBef>
                <a:spcPct val="0"/>
              </a:spcBef>
            </a:pPr>
            <a:r>
              <a:rPr lang="en-US" sz="3201" b="1" dirty="0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Best result achieved with </a:t>
            </a:r>
            <a:r>
              <a:rPr lang="en-US" sz="3201" b="1" dirty="0" err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XGBoost</a:t>
            </a:r>
            <a:r>
              <a:rPr lang="en-US" sz="3201" b="1" dirty="0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 Classifier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561236" y="7249486"/>
            <a:ext cx="2370465" cy="167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  <a:spcBef>
                <a:spcPct val="0"/>
              </a:spcBef>
            </a:pPr>
            <a:r>
              <a:rPr lang="en-US" sz="3201" b="1" dirty="0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Limitations &amp; future work analysis</a:t>
            </a:r>
          </a:p>
        </p:txBody>
      </p:sp>
      <p:sp>
        <p:nvSpPr>
          <p:cNvPr id="69" name="AutoShape 69"/>
          <p:cNvSpPr/>
          <p:nvPr/>
        </p:nvSpPr>
        <p:spPr>
          <a:xfrm flipH="1" flipV="1">
            <a:off x="9019871" y="3096609"/>
            <a:ext cx="9345" cy="162249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0" name="TextBox 70"/>
          <p:cNvSpPr txBox="1"/>
          <p:nvPr/>
        </p:nvSpPr>
        <p:spPr>
          <a:xfrm>
            <a:off x="6791241" y="54804"/>
            <a:ext cx="5292991" cy="1028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4F62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Workflow</a:t>
            </a:r>
          </a:p>
        </p:txBody>
      </p:sp>
      <p:grpSp>
        <p:nvGrpSpPr>
          <p:cNvPr id="71" name="Group 13">
            <a:extLst>
              <a:ext uri="{FF2B5EF4-FFF2-40B4-BE49-F238E27FC236}">
                <a16:creationId xmlns:a16="http://schemas.microsoft.com/office/drawing/2014/main" id="{EB1E18A6-E68F-EB91-B951-B7F981940ACC}"/>
              </a:ext>
            </a:extLst>
          </p:cNvPr>
          <p:cNvGrpSpPr/>
          <p:nvPr/>
        </p:nvGrpSpPr>
        <p:grpSpPr>
          <a:xfrm>
            <a:off x="13133703" y="4595599"/>
            <a:ext cx="3220090" cy="1825808"/>
            <a:chOff x="0" y="0"/>
            <a:chExt cx="976935" cy="353568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81A6E828-5B93-F24D-4C28-AFE63076D92B}"/>
                </a:ext>
              </a:extLst>
            </p:cNvPr>
            <p:cNvSpPr/>
            <p:nvPr/>
          </p:nvSpPr>
          <p:spPr>
            <a:xfrm>
              <a:off x="0" y="0"/>
              <a:ext cx="976935" cy="353568"/>
            </a:xfrm>
            <a:custGeom>
              <a:avLst/>
              <a:gdLst/>
              <a:ahLst/>
              <a:cxnLst/>
              <a:rect l="l" t="t" r="r" b="b"/>
              <a:pathLst>
                <a:path w="976935" h="353568">
                  <a:moveTo>
                    <a:pt x="26447" y="0"/>
                  </a:moveTo>
                  <a:lnTo>
                    <a:pt x="950488" y="0"/>
                  </a:lnTo>
                  <a:cubicBezTo>
                    <a:pt x="965094" y="0"/>
                    <a:pt x="976935" y="11841"/>
                    <a:pt x="976935" y="26447"/>
                  </a:cubicBezTo>
                  <a:lnTo>
                    <a:pt x="976935" y="327121"/>
                  </a:lnTo>
                  <a:cubicBezTo>
                    <a:pt x="976935" y="341728"/>
                    <a:pt x="965094" y="353568"/>
                    <a:pt x="950488" y="353568"/>
                  </a:cubicBezTo>
                  <a:lnTo>
                    <a:pt x="26447" y="353568"/>
                  </a:lnTo>
                  <a:cubicBezTo>
                    <a:pt x="11841" y="353568"/>
                    <a:pt x="0" y="341728"/>
                    <a:pt x="0" y="327121"/>
                  </a:cubicBezTo>
                  <a:lnTo>
                    <a:pt x="0" y="26447"/>
                  </a:lnTo>
                  <a:cubicBezTo>
                    <a:pt x="0" y="11841"/>
                    <a:pt x="11841" y="0"/>
                    <a:pt x="26447" y="0"/>
                  </a:cubicBezTo>
                  <a:close/>
                </a:path>
              </a:pathLst>
            </a:custGeom>
            <a:solidFill>
              <a:srgbClr val="E1D0DE"/>
            </a:solidFill>
            <a:ln w="19050" cap="sq">
              <a:solidFill>
                <a:srgbClr val="BF93B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9A7B2022-3BDC-3DC0-5DEB-314436E826DF}"/>
                </a:ext>
              </a:extLst>
            </p:cNvPr>
            <p:cNvSpPr txBox="1"/>
            <p:nvPr/>
          </p:nvSpPr>
          <p:spPr>
            <a:xfrm>
              <a:off x="0" y="-19050"/>
              <a:ext cx="976935" cy="372618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1045"/>
                </a:lnSpc>
              </a:pPr>
              <a:endParaRPr/>
            </a:p>
          </p:txBody>
        </p:sp>
      </p:grpSp>
      <p:sp>
        <p:nvSpPr>
          <p:cNvPr id="76" name="TextBox 15">
            <a:extLst>
              <a:ext uri="{FF2B5EF4-FFF2-40B4-BE49-F238E27FC236}">
                <a16:creationId xmlns:a16="http://schemas.microsoft.com/office/drawing/2014/main" id="{4744CF3D-F3F4-A2A0-CF8A-1565867B30AE}"/>
              </a:ext>
            </a:extLst>
          </p:cNvPr>
          <p:cNvSpPr txBox="1"/>
          <p:nvPr/>
        </p:nvSpPr>
        <p:spPr>
          <a:xfrm>
            <a:off x="2079618" y="3146637"/>
            <a:ext cx="3220090" cy="1601930"/>
          </a:xfrm>
          <a:prstGeom prst="rect">
            <a:avLst/>
          </a:prstGeom>
        </p:spPr>
        <p:txBody>
          <a:bodyPr lIns="27093" tIns="27093" rIns="27093" bIns="27093" rtlCol="0" anchor="ctr"/>
          <a:lstStyle/>
          <a:p>
            <a:pPr algn="ctr">
              <a:lnSpc>
                <a:spcPts val="1045"/>
              </a:lnSpc>
            </a:pPr>
            <a:endParaRPr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601E4C7-C3BE-5B77-345D-B866DEEAB0FA}"/>
              </a:ext>
            </a:extLst>
          </p:cNvPr>
          <p:cNvSpPr txBox="1"/>
          <p:nvPr/>
        </p:nvSpPr>
        <p:spPr>
          <a:xfrm>
            <a:off x="9737900" y="4897443"/>
            <a:ext cx="10028902" cy="1225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482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ROC Curve Generated </a:t>
            </a:r>
          </a:p>
          <a:p>
            <a:pPr algn="ctr">
              <a:lnSpc>
                <a:spcPts val="4482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for </a:t>
            </a:r>
            <a:r>
              <a:rPr lang="en-US" sz="3200" b="1" dirty="0" err="1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XGBoost</a:t>
            </a:r>
            <a:r>
              <a:rPr lang="en-US" sz="3200" b="1" dirty="0">
                <a:solidFill>
                  <a:srgbClr val="000000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 Classifier</a:t>
            </a:r>
          </a:p>
        </p:txBody>
      </p:sp>
      <p:sp>
        <p:nvSpPr>
          <p:cNvPr id="79" name="AutoShape 16">
            <a:extLst>
              <a:ext uri="{FF2B5EF4-FFF2-40B4-BE49-F238E27FC236}">
                <a16:creationId xmlns:a16="http://schemas.microsoft.com/office/drawing/2014/main" id="{4E90E330-FDEF-702C-3BAF-EB7285012512}"/>
              </a:ext>
            </a:extLst>
          </p:cNvPr>
          <p:cNvSpPr/>
          <p:nvPr/>
        </p:nvSpPr>
        <p:spPr>
          <a:xfrm>
            <a:off x="14723297" y="3865592"/>
            <a:ext cx="0" cy="76252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216284"/>
            <a:ext cx="18496826" cy="1930784"/>
          </a:xfrm>
          <a:custGeom>
            <a:avLst/>
            <a:gdLst/>
            <a:ahLst/>
            <a:cxnLst/>
            <a:rect l="l" t="t" r="r" b="b"/>
            <a:pathLst>
              <a:path w="18725425" h="1930784">
                <a:moveTo>
                  <a:pt x="0" y="0"/>
                </a:moveTo>
                <a:lnTo>
                  <a:pt x="18725425" y="0"/>
                </a:lnTo>
                <a:lnTo>
                  <a:pt x="18725425" y="1930784"/>
                </a:lnTo>
                <a:lnTo>
                  <a:pt x="0" y="1930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698089" y="2683126"/>
            <a:ext cx="1627141" cy="858317"/>
            <a:chOff x="0" y="0"/>
            <a:chExt cx="2169521" cy="1144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1827" y="-167322"/>
            <a:ext cx="16364345" cy="245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endParaRPr/>
          </a:p>
          <a:p>
            <a:pPr algn="ctr">
              <a:lnSpc>
                <a:spcPts val="6440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Detailed Steps for Crop Prediction Analysis </a:t>
            </a:r>
          </a:p>
          <a:p>
            <a:pPr algn="ctr">
              <a:lnSpc>
                <a:spcPts val="6440"/>
              </a:lnSpc>
            </a:pPr>
            <a:endParaRPr lang="en-US" sz="6000" b="1">
              <a:solidFill>
                <a:srgbClr val="4F622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2007" y="2887670"/>
            <a:ext cx="16643757" cy="613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586" lvl="2" indent="-215529" algn="just">
              <a:lnSpc>
                <a:spcPts val="3960"/>
              </a:lnSpc>
              <a:buFont typeface="Arial"/>
              <a:buChar char="⚬"/>
            </a:pPr>
            <a:r>
              <a:rPr lang="en-US" sz="2827" b="1" dirty="0">
                <a:solidFill>
                  <a:srgbClr val="1E1C11"/>
                </a:solidFill>
                <a:latin typeface="DM Sans Bold"/>
                <a:ea typeface="DM Sans Bold"/>
                <a:cs typeface="DM Sans Bold"/>
                <a:sym typeface="DM Sans Bold"/>
              </a:rPr>
              <a:t>Data Loading</a:t>
            </a:r>
            <a:r>
              <a:rPr lang="en-US" sz="282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: 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Imported libraries and loaded the dataset Crop_recommendation.csv.</a:t>
            </a:r>
          </a:p>
          <a:p>
            <a:pPr marL="646586" lvl="2" indent="-215529" algn="just">
              <a:lnSpc>
                <a:spcPts val="3960"/>
              </a:lnSpc>
              <a:buFont typeface="Arial"/>
              <a:buChar char="⚬"/>
            </a:pPr>
            <a:r>
              <a:rPr lang="en-US" sz="2827" b="1" dirty="0">
                <a:solidFill>
                  <a:srgbClr val="1E1C11"/>
                </a:solidFill>
                <a:latin typeface="DM Sans Bold"/>
                <a:ea typeface="DM Sans Bold"/>
                <a:cs typeface="DM Sans Bold"/>
                <a:sym typeface="DM Sans Bold"/>
              </a:rPr>
              <a:t>Preprocessing</a:t>
            </a:r>
            <a:r>
              <a:rPr lang="en-US" sz="282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: 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 (X) and target (y) separated; Target labels encoded using </a:t>
            </a:r>
            <a:r>
              <a:rPr lang="en-US" sz="2827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LabelEncoder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data visualized in a correlation heatmap generated.</a:t>
            </a:r>
          </a:p>
          <a:p>
            <a:pPr marL="646586" lvl="2" indent="-215529" algn="just">
              <a:lnSpc>
                <a:spcPts val="3960"/>
              </a:lnSpc>
              <a:buFont typeface="Arial"/>
              <a:buChar char="⚬"/>
            </a:pPr>
            <a:r>
              <a:rPr lang="en-US" sz="2827" b="1" dirty="0">
                <a:solidFill>
                  <a:srgbClr val="1E1C11"/>
                </a:solidFill>
                <a:latin typeface="DM Sans Bold"/>
                <a:ea typeface="DM Sans Bold"/>
                <a:cs typeface="DM Sans Bold"/>
                <a:sym typeface="DM Sans Bold"/>
              </a:rPr>
              <a:t>Train-Test Split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Split data into 80% training and 20% testing sets.</a:t>
            </a:r>
          </a:p>
          <a:p>
            <a:pPr marL="646586" lvl="2" indent="-215529" algn="just">
              <a:lnSpc>
                <a:spcPts val="3960"/>
              </a:lnSpc>
              <a:buFont typeface="Arial"/>
              <a:buChar char="⚬"/>
            </a:pPr>
            <a:r>
              <a:rPr lang="en-US" sz="2827" b="1" dirty="0">
                <a:solidFill>
                  <a:srgbClr val="1E1C11"/>
                </a:solidFill>
                <a:latin typeface="DM Sans Bold"/>
                <a:ea typeface="DM Sans Bold"/>
                <a:cs typeface="DM Sans Bold"/>
                <a:sym typeface="DM Sans Bold"/>
              </a:rPr>
              <a:t>Model Training</a:t>
            </a:r>
            <a:r>
              <a:rPr lang="en-US" sz="282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Random Forest, </a:t>
            </a:r>
            <a:r>
              <a:rPr lang="en-US" sz="2827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XGBClassifier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27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CatBoostClassifier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27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LogisticRegression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. </a:t>
            </a:r>
          </a:p>
          <a:p>
            <a:pPr marL="646586" lvl="2" indent="-215529" algn="just">
              <a:lnSpc>
                <a:spcPts val="3960"/>
              </a:lnSpc>
              <a:buFont typeface="Arial"/>
              <a:buChar char="⚬"/>
            </a:pPr>
            <a:r>
              <a:rPr lang="en-US" sz="2827" b="1" dirty="0">
                <a:solidFill>
                  <a:srgbClr val="1E1C11"/>
                </a:solidFill>
                <a:latin typeface="DM Sans Bold"/>
                <a:ea typeface="DM Sans Bold"/>
                <a:cs typeface="DM Sans Bold"/>
                <a:sym typeface="DM Sans Bold"/>
              </a:rPr>
              <a:t>Prediction and Confidence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Predicted crops and calculated class probabilities using </a:t>
            </a:r>
            <a:r>
              <a:rPr lang="en-US" sz="2827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predict_proba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646586" lvl="2" indent="-215529" algn="just">
              <a:lnSpc>
                <a:spcPts val="3960"/>
              </a:lnSpc>
              <a:buFont typeface="Arial"/>
              <a:buChar char="⚬"/>
            </a:pPr>
            <a:r>
              <a:rPr lang="en-US" sz="2827" b="1" dirty="0">
                <a:solidFill>
                  <a:srgbClr val="1E1C11"/>
                </a:solidFill>
                <a:latin typeface="DM Sans Bold"/>
                <a:ea typeface="DM Sans Bold"/>
                <a:cs typeface="DM Sans Bold"/>
                <a:sym typeface="DM Sans Bold"/>
              </a:rPr>
              <a:t>Second-Best Crop Logic</a:t>
            </a:r>
            <a:r>
              <a:rPr lang="en-US" sz="282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Excluded the first-best crop to retrain and identify the second-best crop with confidence.</a:t>
            </a:r>
          </a:p>
          <a:p>
            <a:pPr marL="646586" lvl="2" indent="-215529" algn="just">
              <a:lnSpc>
                <a:spcPts val="3960"/>
              </a:lnSpc>
              <a:buFont typeface="Arial"/>
              <a:buChar char="⚬"/>
            </a:pPr>
            <a:r>
              <a:rPr lang="en-US" sz="2827" b="1" dirty="0">
                <a:solidFill>
                  <a:srgbClr val="1E1C11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</a:t>
            </a:r>
            <a:r>
              <a:rPr lang="en-US" sz="2827" dirty="0">
                <a:solidFill>
                  <a:srgbClr val="1E1C1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2827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Displayed top two crop recommendations with confidence for 440 samples and calculated model accuracy and saved in crop_predictions.csv file. </a:t>
            </a:r>
          </a:p>
          <a:p>
            <a:pPr marL="646586" lvl="2" indent="-215529" algn="just">
              <a:lnSpc>
                <a:spcPts val="3960"/>
              </a:lnSpc>
            </a:pPr>
            <a:endParaRPr lang="en-US" sz="2827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362785" y="5847147"/>
            <a:ext cx="2335304" cy="1964091"/>
            <a:chOff x="0" y="0"/>
            <a:chExt cx="3113739" cy="2618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13786" cy="2618867"/>
            </a:xfrm>
            <a:custGeom>
              <a:avLst/>
              <a:gdLst/>
              <a:ahLst/>
              <a:cxnLst/>
              <a:rect l="l" t="t" r="r" b="b"/>
              <a:pathLst>
                <a:path w="3113786" h="2618867">
                  <a:moveTo>
                    <a:pt x="448564" y="0"/>
                  </a:moveTo>
                  <a:lnTo>
                    <a:pt x="2665095" y="0"/>
                  </a:lnTo>
                  <a:cubicBezTo>
                    <a:pt x="2784094" y="0"/>
                    <a:pt x="2898140" y="47244"/>
                    <a:pt x="2982341" y="131445"/>
                  </a:cubicBezTo>
                  <a:cubicBezTo>
                    <a:pt x="3066542" y="215646"/>
                    <a:pt x="3113786" y="329692"/>
                    <a:pt x="3113786" y="448691"/>
                  </a:cubicBezTo>
                  <a:lnTo>
                    <a:pt x="3113786" y="2170176"/>
                  </a:lnTo>
                  <a:cubicBezTo>
                    <a:pt x="3113786" y="2289175"/>
                    <a:pt x="3066542" y="2403221"/>
                    <a:pt x="2982341" y="2487422"/>
                  </a:cubicBezTo>
                  <a:cubicBezTo>
                    <a:pt x="2898140" y="2571623"/>
                    <a:pt x="2784094" y="2618867"/>
                    <a:pt x="2665095" y="2618867"/>
                  </a:cubicBezTo>
                  <a:lnTo>
                    <a:pt x="448564" y="2618867"/>
                  </a:lnTo>
                  <a:cubicBezTo>
                    <a:pt x="329565" y="2618867"/>
                    <a:pt x="215519" y="2571623"/>
                    <a:pt x="131318" y="2487422"/>
                  </a:cubicBezTo>
                  <a:cubicBezTo>
                    <a:pt x="47117" y="2403221"/>
                    <a:pt x="0" y="2289175"/>
                    <a:pt x="0" y="2170176"/>
                  </a:cubicBezTo>
                  <a:lnTo>
                    <a:pt x="0" y="448564"/>
                  </a:lnTo>
                  <a:cubicBezTo>
                    <a:pt x="0" y="329565"/>
                    <a:pt x="47244" y="215519"/>
                    <a:pt x="131445" y="131318"/>
                  </a:cubicBezTo>
                  <a:cubicBezTo>
                    <a:pt x="215646" y="47117"/>
                    <a:pt x="329565" y="0"/>
                    <a:pt x="448564" y="0"/>
                  </a:cubicBezTo>
                  <a:close/>
                </a:path>
              </a:pathLst>
            </a:custGeom>
            <a:blipFill>
              <a:blip r:embed="rId5"/>
              <a:stretch>
                <a:fillRect t="-9449" r="1" b="-94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98089" y="2683126"/>
            <a:ext cx="1627141" cy="858317"/>
            <a:chOff x="0" y="0"/>
            <a:chExt cx="2169521" cy="11444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69858" y="5847147"/>
            <a:ext cx="2335304" cy="1964091"/>
            <a:chOff x="0" y="0"/>
            <a:chExt cx="3113739" cy="26187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13786" cy="2618867"/>
            </a:xfrm>
            <a:custGeom>
              <a:avLst/>
              <a:gdLst/>
              <a:ahLst/>
              <a:cxnLst/>
              <a:rect l="l" t="t" r="r" b="b"/>
              <a:pathLst>
                <a:path w="3113786" h="2618867">
                  <a:moveTo>
                    <a:pt x="448564" y="0"/>
                  </a:moveTo>
                  <a:lnTo>
                    <a:pt x="2665095" y="0"/>
                  </a:lnTo>
                  <a:cubicBezTo>
                    <a:pt x="2784094" y="0"/>
                    <a:pt x="2898140" y="47244"/>
                    <a:pt x="2982341" y="131445"/>
                  </a:cubicBezTo>
                  <a:cubicBezTo>
                    <a:pt x="3066542" y="215646"/>
                    <a:pt x="3113786" y="329692"/>
                    <a:pt x="3113786" y="448691"/>
                  </a:cubicBezTo>
                  <a:lnTo>
                    <a:pt x="3113786" y="2170176"/>
                  </a:lnTo>
                  <a:cubicBezTo>
                    <a:pt x="3113786" y="2289175"/>
                    <a:pt x="3066542" y="2403221"/>
                    <a:pt x="2982341" y="2487422"/>
                  </a:cubicBezTo>
                  <a:cubicBezTo>
                    <a:pt x="2898140" y="2571623"/>
                    <a:pt x="2784094" y="2618867"/>
                    <a:pt x="2665095" y="2618867"/>
                  </a:cubicBezTo>
                  <a:lnTo>
                    <a:pt x="448564" y="2618867"/>
                  </a:lnTo>
                  <a:cubicBezTo>
                    <a:pt x="329565" y="2618867"/>
                    <a:pt x="215519" y="2571623"/>
                    <a:pt x="131318" y="2487422"/>
                  </a:cubicBezTo>
                  <a:cubicBezTo>
                    <a:pt x="47117" y="2403221"/>
                    <a:pt x="0" y="2289175"/>
                    <a:pt x="0" y="2170176"/>
                  </a:cubicBezTo>
                  <a:lnTo>
                    <a:pt x="0" y="448564"/>
                  </a:lnTo>
                  <a:cubicBezTo>
                    <a:pt x="0" y="329565"/>
                    <a:pt x="47244" y="215519"/>
                    <a:pt x="131445" y="131318"/>
                  </a:cubicBezTo>
                  <a:cubicBezTo>
                    <a:pt x="215646" y="47117"/>
                    <a:pt x="329565" y="0"/>
                    <a:pt x="448564" y="0"/>
                  </a:cubicBezTo>
                  <a:close/>
                </a:path>
              </a:pathLst>
            </a:custGeom>
            <a:blipFill>
              <a:blip r:embed="rId8"/>
              <a:stretch>
                <a:fillRect t="-5349" r="1" b="-53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62785" y="3079049"/>
            <a:ext cx="2335304" cy="1964091"/>
            <a:chOff x="0" y="0"/>
            <a:chExt cx="3113739" cy="26187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13786" cy="2618867"/>
            </a:xfrm>
            <a:custGeom>
              <a:avLst/>
              <a:gdLst/>
              <a:ahLst/>
              <a:cxnLst/>
              <a:rect l="l" t="t" r="r" b="b"/>
              <a:pathLst>
                <a:path w="3113786" h="2618867">
                  <a:moveTo>
                    <a:pt x="448564" y="0"/>
                  </a:moveTo>
                  <a:lnTo>
                    <a:pt x="2665095" y="0"/>
                  </a:lnTo>
                  <a:cubicBezTo>
                    <a:pt x="2784094" y="0"/>
                    <a:pt x="2898140" y="47244"/>
                    <a:pt x="2982341" y="131445"/>
                  </a:cubicBezTo>
                  <a:cubicBezTo>
                    <a:pt x="3066542" y="215646"/>
                    <a:pt x="3113786" y="329692"/>
                    <a:pt x="3113786" y="448691"/>
                  </a:cubicBezTo>
                  <a:lnTo>
                    <a:pt x="3113786" y="2170176"/>
                  </a:lnTo>
                  <a:cubicBezTo>
                    <a:pt x="3113786" y="2289175"/>
                    <a:pt x="3066542" y="2403221"/>
                    <a:pt x="2982341" y="2487422"/>
                  </a:cubicBezTo>
                  <a:cubicBezTo>
                    <a:pt x="2898140" y="2571623"/>
                    <a:pt x="2784094" y="2618867"/>
                    <a:pt x="2665095" y="2618867"/>
                  </a:cubicBezTo>
                  <a:lnTo>
                    <a:pt x="448564" y="2618867"/>
                  </a:lnTo>
                  <a:cubicBezTo>
                    <a:pt x="329565" y="2618867"/>
                    <a:pt x="215519" y="2571623"/>
                    <a:pt x="131318" y="2487422"/>
                  </a:cubicBezTo>
                  <a:cubicBezTo>
                    <a:pt x="47117" y="2403221"/>
                    <a:pt x="0" y="2289175"/>
                    <a:pt x="0" y="2170176"/>
                  </a:cubicBezTo>
                  <a:lnTo>
                    <a:pt x="0" y="448564"/>
                  </a:lnTo>
                  <a:cubicBezTo>
                    <a:pt x="0" y="329565"/>
                    <a:pt x="47244" y="215519"/>
                    <a:pt x="131445" y="131318"/>
                  </a:cubicBezTo>
                  <a:cubicBezTo>
                    <a:pt x="215646" y="47117"/>
                    <a:pt x="329565" y="0"/>
                    <a:pt x="448564" y="0"/>
                  </a:cubicBezTo>
                  <a:close/>
                </a:path>
              </a:pathLst>
            </a:custGeom>
            <a:blipFill>
              <a:blip r:embed="rId9"/>
              <a:stretch>
                <a:fillRect l="-13078" r="-13076" b="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69858" y="3028426"/>
            <a:ext cx="2335304" cy="1964091"/>
            <a:chOff x="0" y="0"/>
            <a:chExt cx="3113739" cy="26187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13786" cy="2618867"/>
            </a:xfrm>
            <a:custGeom>
              <a:avLst/>
              <a:gdLst/>
              <a:ahLst/>
              <a:cxnLst/>
              <a:rect l="l" t="t" r="r" b="b"/>
              <a:pathLst>
                <a:path w="3113786" h="2618867">
                  <a:moveTo>
                    <a:pt x="448564" y="0"/>
                  </a:moveTo>
                  <a:lnTo>
                    <a:pt x="2665095" y="0"/>
                  </a:lnTo>
                  <a:cubicBezTo>
                    <a:pt x="2784094" y="0"/>
                    <a:pt x="2898140" y="47244"/>
                    <a:pt x="2982341" y="131445"/>
                  </a:cubicBezTo>
                  <a:cubicBezTo>
                    <a:pt x="3066542" y="215646"/>
                    <a:pt x="3113786" y="329692"/>
                    <a:pt x="3113786" y="448691"/>
                  </a:cubicBezTo>
                  <a:lnTo>
                    <a:pt x="3113786" y="2170176"/>
                  </a:lnTo>
                  <a:cubicBezTo>
                    <a:pt x="3113786" y="2289175"/>
                    <a:pt x="3066542" y="2403221"/>
                    <a:pt x="2982341" y="2487422"/>
                  </a:cubicBezTo>
                  <a:cubicBezTo>
                    <a:pt x="2898140" y="2571623"/>
                    <a:pt x="2784094" y="2618867"/>
                    <a:pt x="2665095" y="2618867"/>
                  </a:cubicBezTo>
                  <a:lnTo>
                    <a:pt x="448564" y="2618867"/>
                  </a:lnTo>
                  <a:cubicBezTo>
                    <a:pt x="329565" y="2618867"/>
                    <a:pt x="215519" y="2571623"/>
                    <a:pt x="131318" y="2487422"/>
                  </a:cubicBezTo>
                  <a:cubicBezTo>
                    <a:pt x="47117" y="2403221"/>
                    <a:pt x="0" y="2289175"/>
                    <a:pt x="0" y="2170176"/>
                  </a:cubicBezTo>
                  <a:lnTo>
                    <a:pt x="0" y="448564"/>
                  </a:lnTo>
                  <a:cubicBezTo>
                    <a:pt x="0" y="329565"/>
                    <a:pt x="47244" y="215519"/>
                    <a:pt x="131445" y="131318"/>
                  </a:cubicBezTo>
                  <a:cubicBezTo>
                    <a:pt x="215646" y="47117"/>
                    <a:pt x="329565" y="0"/>
                    <a:pt x="448564" y="0"/>
                  </a:cubicBezTo>
                  <a:close/>
                </a:path>
              </a:pathLst>
            </a:custGeom>
            <a:blipFill>
              <a:blip r:embed="rId10"/>
              <a:stretch>
                <a:fillRect t="-9449" r="1" b="-94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027909" y="-16640"/>
            <a:ext cx="867018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About Dataset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9654" y="3454840"/>
            <a:ext cx="9439873" cy="236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483" lvl="1" indent="-291242" algn="l">
              <a:lnSpc>
                <a:spcPts val="3777"/>
              </a:lnSpc>
              <a:buFont typeface="Arial"/>
              <a:buChar char="•"/>
            </a:pPr>
            <a:r>
              <a:rPr lang="en-US" sz="26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Supervised Dataset</a:t>
            </a:r>
          </a:p>
          <a:p>
            <a:pPr marL="582483" lvl="1" indent="-291242" algn="l">
              <a:lnSpc>
                <a:spcPts val="3777"/>
              </a:lnSpc>
              <a:buFont typeface="Arial"/>
              <a:buChar char="•"/>
            </a:pPr>
            <a:r>
              <a:rPr lang="en-US" sz="26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Imported from Kaggle</a:t>
            </a:r>
          </a:p>
          <a:p>
            <a:pPr marL="582483" lvl="1" indent="-291242" algn="l">
              <a:lnSpc>
                <a:spcPts val="3777"/>
              </a:lnSpc>
              <a:buFont typeface="Arial"/>
              <a:buChar char="•"/>
            </a:pPr>
            <a:r>
              <a:rPr lang="en-US" sz="26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8 attributes and 2201 instances</a:t>
            </a:r>
          </a:p>
          <a:p>
            <a:pPr marL="582483" lvl="1" indent="-291242" algn="l">
              <a:lnSpc>
                <a:spcPts val="3777"/>
              </a:lnSpc>
              <a:buFont typeface="Arial"/>
              <a:buChar char="•"/>
            </a:pPr>
            <a:r>
              <a:rPr lang="en-US" sz="26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Preprocessed dataset</a:t>
            </a:r>
          </a:p>
          <a:p>
            <a:pPr marL="582483" lvl="1" indent="-291242" algn="l">
              <a:lnSpc>
                <a:spcPts val="3777"/>
              </a:lnSpc>
              <a:buFont typeface="Arial"/>
              <a:buChar char="•"/>
            </a:pPr>
            <a:r>
              <a:rPr lang="en-US" sz="26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 missing values apparent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8076" y="6113031"/>
            <a:ext cx="9439873" cy="294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Attributes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539751" lvl="1" indent="-269876" algn="l">
              <a:lnSpc>
                <a:spcPts val="291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 - ratio of Nitrogen content in soil</a:t>
            </a:r>
          </a:p>
          <a:p>
            <a:pPr marL="539751" lvl="1" indent="-269876" algn="l">
              <a:lnSpc>
                <a:spcPts val="291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 - ratio of Phosphorous content in soil</a:t>
            </a:r>
          </a:p>
          <a:p>
            <a:pPr marL="539751" lvl="1" indent="-269876" algn="l">
              <a:lnSpc>
                <a:spcPts val="291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 - ratio of Potassium content in soil</a:t>
            </a:r>
          </a:p>
          <a:p>
            <a:pPr marL="539751" lvl="1" indent="-269876" algn="l">
              <a:lnSpc>
                <a:spcPts val="291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pH - pH value of soil</a:t>
            </a:r>
          </a:p>
          <a:p>
            <a:pPr marL="539751" lvl="1" indent="-269876" algn="l">
              <a:lnSpc>
                <a:spcPts val="291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also included humidity , temperature and Rainfall and</a:t>
            </a:r>
          </a:p>
          <a:p>
            <a:pPr marL="539751" lvl="1" indent="-269876" algn="l">
              <a:lnSpc>
                <a:spcPts val="291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Label as target attribute</a:t>
            </a:r>
          </a:p>
          <a:p>
            <a:pPr algn="ctr">
              <a:lnSpc>
                <a:spcPts val="3150"/>
              </a:lnSpc>
            </a:pPr>
            <a:endParaRPr lang="en-US" sz="2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2191953"/>
            <a:ext cx="943987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4F62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Crop_recommendation.csv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F04AF-1304-3356-D29D-A0A6A4DA6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B78F39A-5103-FCFA-5205-7DAC3F9BB366}"/>
              </a:ext>
            </a:extLst>
          </p:cNvPr>
          <p:cNvGrpSpPr/>
          <p:nvPr/>
        </p:nvGrpSpPr>
        <p:grpSpPr>
          <a:xfrm>
            <a:off x="-27039" y="-1664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653D57-A8FD-7A4C-9A55-9A115A6D140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83E0539C-ECF7-E474-885E-E7973725FA9B}"/>
              </a:ext>
            </a:extLst>
          </p:cNvPr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6712F71-B153-DCDF-302D-65B8F1370F56}"/>
              </a:ext>
            </a:extLst>
          </p:cNvPr>
          <p:cNvGrpSpPr/>
          <p:nvPr/>
        </p:nvGrpSpPr>
        <p:grpSpPr>
          <a:xfrm>
            <a:off x="13698089" y="2683126"/>
            <a:ext cx="1627141" cy="858317"/>
            <a:chOff x="0" y="0"/>
            <a:chExt cx="2169521" cy="114442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68BE191-C6FE-ABB6-23A3-DF4098E54BBF}"/>
                </a:ext>
              </a:extLst>
            </p:cNvPr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4F3F226-8503-342F-7A88-076E299091D4}"/>
              </a:ext>
            </a:extLst>
          </p:cNvPr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81530E-0FC2-738A-011B-123A14B03D12}"/>
                </a:ext>
              </a:extLst>
            </p:cNvPr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C73A1B6-2AFE-38DC-D384-22C94182AB38}"/>
              </a:ext>
            </a:extLst>
          </p:cNvPr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8F801A3-AAF7-585C-BD6F-E9387711D18B}"/>
                </a:ext>
              </a:extLst>
            </p:cNvPr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75AA7E8-D6C7-06AF-DDA2-CA9AD99D82BF}"/>
              </a:ext>
            </a:extLst>
          </p:cNvPr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A11751E-EF56-80DE-821E-80EE6263D887}"/>
                </a:ext>
              </a:extLst>
            </p:cNvPr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5568A975-0FB7-40E1-E99F-D2793AD421B2}"/>
              </a:ext>
            </a:extLst>
          </p:cNvPr>
          <p:cNvSpPr txBox="1"/>
          <p:nvPr/>
        </p:nvSpPr>
        <p:spPr>
          <a:xfrm>
            <a:off x="5027909" y="-16640"/>
            <a:ext cx="867018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About Dataset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1718D7A-43E4-9718-E4D7-09B33FB70B41}"/>
              </a:ext>
            </a:extLst>
          </p:cNvPr>
          <p:cNvSpPr txBox="1"/>
          <p:nvPr/>
        </p:nvSpPr>
        <p:spPr>
          <a:xfrm>
            <a:off x="2354211" y="1564399"/>
            <a:ext cx="13525500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4F62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Variable Distribution in Data Visualization </a:t>
            </a:r>
          </a:p>
        </p:txBody>
      </p:sp>
      <p:pic>
        <p:nvPicPr>
          <p:cNvPr id="6" name="Picture 5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2F3FF3F3-E2C4-BD36-8E96-A3AF7B1DCA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16" y="2427552"/>
            <a:ext cx="13245173" cy="77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802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418" b="-8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8825" y="-180826"/>
            <a:ext cx="18705650" cy="1614248"/>
          </a:xfrm>
          <a:custGeom>
            <a:avLst/>
            <a:gdLst/>
            <a:ahLst/>
            <a:cxnLst/>
            <a:rect l="l" t="t" r="r" b="b"/>
            <a:pathLst>
              <a:path w="18705650" h="1614248">
                <a:moveTo>
                  <a:pt x="0" y="0"/>
                </a:moveTo>
                <a:lnTo>
                  <a:pt x="18705650" y="0"/>
                </a:lnTo>
                <a:lnTo>
                  <a:pt x="18705650" y="1614248"/>
                </a:lnTo>
                <a:lnTo>
                  <a:pt x="0" y="161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4625437" y="1927840"/>
            <a:ext cx="1627141" cy="858317"/>
            <a:chOff x="0" y="0"/>
            <a:chExt cx="2169521" cy="1144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9541" cy="1144397"/>
            </a:xfrm>
            <a:custGeom>
              <a:avLst/>
              <a:gdLst/>
              <a:ahLst/>
              <a:cxnLst/>
              <a:rect l="l" t="t" r="r" b="b"/>
              <a:pathLst>
                <a:path w="2169541" h="1144397">
                  <a:moveTo>
                    <a:pt x="0" y="0"/>
                  </a:moveTo>
                  <a:lnTo>
                    <a:pt x="2169541" y="0"/>
                  </a:lnTo>
                  <a:lnTo>
                    <a:pt x="2169541" y="1144397"/>
                  </a:lnTo>
                  <a:lnTo>
                    <a:pt x="0" y="114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1690593">
            <a:off x="3868223" y="9820362"/>
            <a:ext cx="2743912" cy="1447414"/>
            <a:chOff x="0" y="0"/>
            <a:chExt cx="3658549" cy="19298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58489" cy="1929892"/>
            </a:xfrm>
            <a:custGeom>
              <a:avLst/>
              <a:gdLst/>
              <a:ahLst/>
              <a:cxnLst/>
              <a:rect l="l" t="t" r="r" b="b"/>
              <a:pathLst>
                <a:path w="3658489" h="1929892">
                  <a:moveTo>
                    <a:pt x="0" y="0"/>
                  </a:moveTo>
                  <a:lnTo>
                    <a:pt x="3658489" y="0"/>
                  </a:lnTo>
                  <a:lnTo>
                    <a:pt x="3658489" y="1929892"/>
                  </a:lnTo>
                  <a:lnTo>
                    <a:pt x="0" y="1929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" r="-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6091" y="1028700"/>
            <a:ext cx="1524791" cy="1999726"/>
            <a:chOff x="0" y="0"/>
            <a:chExt cx="2033055" cy="26663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3016" cy="2666238"/>
            </a:xfrm>
            <a:custGeom>
              <a:avLst/>
              <a:gdLst/>
              <a:ahLst/>
              <a:cxnLst/>
              <a:rect l="l" t="t" r="r" b="b"/>
              <a:pathLst>
                <a:path w="2033016" h="2666238">
                  <a:moveTo>
                    <a:pt x="0" y="0"/>
                  </a:moveTo>
                  <a:lnTo>
                    <a:pt x="2033016" y="0"/>
                  </a:lnTo>
                  <a:lnTo>
                    <a:pt x="2033016" y="2666238"/>
                  </a:lnTo>
                  <a:lnTo>
                    <a:pt x="0" y="266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6161066">
            <a:off x="17639773" y="5510337"/>
            <a:ext cx="1524791" cy="1999726"/>
            <a:chOff x="0" y="0"/>
            <a:chExt cx="2033055" cy="2666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3016" cy="2666365"/>
            </a:xfrm>
            <a:custGeom>
              <a:avLst/>
              <a:gdLst/>
              <a:ahLst/>
              <a:cxnLst/>
              <a:rect l="l" t="t" r="r" b="b"/>
              <a:pathLst>
                <a:path w="2033016" h="2666365">
                  <a:moveTo>
                    <a:pt x="0" y="0"/>
                  </a:moveTo>
                  <a:lnTo>
                    <a:pt x="2033016" y="0"/>
                  </a:lnTo>
                  <a:lnTo>
                    <a:pt x="2033016" y="2666365"/>
                  </a:lnTo>
                  <a:lnTo>
                    <a:pt x="0" y="266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2" r="-194" b="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27887" y="-75441"/>
            <a:ext cx="9632225" cy="115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b="1">
                <a:solidFill>
                  <a:srgbClr val="4F6228"/>
                </a:solidFill>
                <a:latin typeface="DM Sans Bold"/>
                <a:ea typeface="DM Sans Bold"/>
                <a:cs typeface="DM Sans Bold"/>
                <a:sym typeface="DM Sans Bold"/>
              </a:rPr>
              <a:t>Correlation Heatmap</a:t>
            </a:r>
          </a:p>
        </p:txBody>
      </p:sp>
      <p:sp>
        <p:nvSpPr>
          <p:cNvPr id="14" name="Freeform 14"/>
          <p:cNvSpPr/>
          <p:nvPr/>
        </p:nvSpPr>
        <p:spPr>
          <a:xfrm>
            <a:off x="7983781" y="1433422"/>
            <a:ext cx="10418387" cy="8978811"/>
          </a:xfrm>
          <a:custGeom>
            <a:avLst/>
            <a:gdLst/>
            <a:ahLst/>
            <a:cxnLst/>
            <a:rect l="l" t="t" r="r" b="b"/>
            <a:pathLst>
              <a:path w="10418387" h="8978811">
                <a:moveTo>
                  <a:pt x="0" y="0"/>
                </a:moveTo>
                <a:lnTo>
                  <a:pt x="10418388" y="0"/>
                </a:lnTo>
                <a:lnTo>
                  <a:pt x="10418388" y="8978811"/>
                </a:lnTo>
                <a:lnTo>
                  <a:pt x="0" y="8978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000"/>
            </a:blip>
            <a:stretch>
              <a:fillRect l="-201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0" y="2639142"/>
            <a:ext cx="7983781" cy="6453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368" lvl="1" indent="-308684" algn="l">
              <a:lnSpc>
                <a:spcPts val="4669"/>
              </a:lnSpc>
              <a:buFont typeface="Arial"/>
              <a:buChar char="•"/>
            </a:pPr>
            <a:r>
              <a:rPr lang="en-US" sz="2859" b="1" dirty="0">
                <a:solidFill>
                  <a:srgbClr val="092903"/>
                </a:solidFill>
                <a:latin typeface="DM Sans Bold"/>
                <a:ea typeface="DM Sans Bold"/>
                <a:cs typeface="DM Sans Bold"/>
                <a:sym typeface="DM Sans Bold"/>
              </a:rPr>
              <a:t>The diagonal line of cells- correlation of a attribute with itself.</a:t>
            </a:r>
          </a:p>
          <a:p>
            <a:pPr marL="617368" lvl="1" indent="-308684" algn="l">
              <a:lnSpc>
                <a:spcPts val="4669"/>
              </a:lnSpc>
              <a:buFont typeface="Arial"/>
              <a:buChar char="•"/>
            </a:pPr>
            <a:r>
              <a:rPr lang="en-US" sz="2859" b="1" dirty="0">
                <a:solidFill>
                  <a:srgbClr val="092903"/>
                </a:solidFill>
                <a:latin typeface="DM Sans Bold"/>
                <a:ea typeface="DM Sans Bold"/>
                <a:cs typeface="DM Sans Bold"/>
                <a:sym typeface="DM Sans Bold"/>
              </a:rPr>
              <a:t> The more darker color of blue- negative correlations with others.</a:t>
            </a:r>
          </a:p>
          <a:p>
            <a:pPr marL="617368" lvl="1" indent="-308684" algn="l">
              <a:lnSpc>
                <a:spcPts val="4669"/>
              </a:lnSpc>
              <a:buFont typeface="Arial"/>
              <a:buChar char="•"/>
            </a:pPr>
            <a:r>
              <a:rPr lang="en-US" sz="2859" b="1" dirty="0">
                <a:solidFill>
                  <a:srgbClr val="092903"/>
                </a:solidFill>
                <a:latin typeface="DM Sans Bold"/>
                <a:ea typeface="DM Sans Bold"/>
                <a:cs typeface="DM Sans Bold"/>
                <a:sym typeface="DM Sans Bold"/>
              </a:rPr>
              <a:t>The one with lighter- positive correlation</a:t>
            </a:r>
          </a:p>
          <a:p>
            <a:pPr marL="617368" lvl="1" indent="-308684" algn="l">
              <a:lnSpc>
                <a:spcPts val="4669"/>
              </a:lnSpc>
              <a:buFont typeface="Arial"/>
              <a:buChar char="•"/>
            </a:pPr>
            <a:r>
              <a:rPr lang="en-US" sz="2859" b="1" dirty="0">
                <a:solidFill>
                  <a:srgbClr val="092903"/>
                </a:solidFill>
                <a:latin typeface="DM Sans Bold"/>
                <a:ea typeface="DM Sans Bold"/>
                <a:cs typeface="DM Sans Bold"/>
                <a:sym typeface="DM Sans Bold"/>
              </a:rPr>
              <a:t>For example- the correlation among rainfall and humidity is 0.09 which means positive correlation</a:t>
            </a:r>
          </a:p>
          <a:p>
            <a:pPr marL="617368" lvl="1" indent="-308684" algn="l">
              <a:lnSpc>
                <a:spcPts val="4670"/>
              </a:lnSpc>
              <a:buFont typeface="Arial"/>
              <a:buChar char="•"/>
            </a:pPr>
            <a:r>
              <a:rPr lang="en-US" sz="2859" b="1" dirty="0">
                <a:solidFill>
                  <a:srgbClr val="092903"/>
                </a:solidFill>
                <a:latin typeface="DM Sans Bold"/>
                <a:ea typeface="DM Sans Bold"/>
                <a:cs typeface="DM Sans Bold"/>
                <a:sym typeface="DM Sans Bold"/>
              </a:rPr>
              <a:t>Correlation heatmap help find the potential relationships among attributes and their strength.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1122</Words>
  <Application>Microsoft Office PowerPoint</Application>
  <PresentationFormat>Custom</PresentationFormat>
  <Paragraphs>143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Codec Pro Bold</vt:lpstr>
      <vt:lpstr>Calibri</vt:lpstr>
      <vt:lpstr>29LT Adir Semi-Bold</vt:lpstr>
      <vt:lpstr>Codec Pro</vt:lpstr>
      <vt:lpstr>DM Sans</vt:lpstr>
      <vt:lpstr>Canva Sans Bold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Group-1-SlideUP.pptx</dc:title>
  <cp:lastModifiedBy>WASEE AHSAN</cp:lastModifiedBy>
  <cp:revision>22</cp:revision>
  <dcterms:created xsi:type="dcterms:W3CDTF">2006-08-16T00:00:00Z</dcterms:created>
  <dcterms:modified xsi:type="dcterms:W3CDTF">2025-01-24T04:08:06Z</dcterms:modified>
  <dc:identifier>DAGcXkAoJJ8</dc:identifier>
</cp:coreProperties>
</file>